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1" r:id="rId2"/>
    <p:sldId id="474" r:id="rId3"/>
    <p:sldId id="475" r:id="rId4"/>
    <p:sldId id="478" r:id="rId5"/>
    <p:sldId id="495" r:id="rId6"/>
    <p:sldId id="490" r:id="rId7"/>
    <p:sldId id="500" r:id="rId8"/>
    <p:sldId id="501" r:id="rId9"/>
    <p:sldId id="520" r:id="rId10"/>
    <p:sldId id="512" r:id="rId11"/>
    <p:sldId id="496" r:id="rId12"/>
    <p:sldId id="477" r:id="rId13"/>
    <p:sldId id="492" r:id="rId14"/>
    <p:sldId id="493" r:id="rId15"/>
    <p:sldId id="494" r:id="rId16"/>
    <p:sldId id="503" r:id="rId17"/>
    <p:sldId id="529" r:id="rId18"/>
    <p:sldId id="526" r:id="rId19"/>
    <p:sldId id="497" r:id="rId20"/>
    <p:sldId id="521" r:id="rId21"/>
    <p:sldId id="485" r:id="rId22"/>
    <p:sldId id="527" r:id="rId23"/>
    <p:sldId id="482" r:id="rId24"/>
    <p:sldId id="483" r:id="rId25"/>
  </p:sldIdLst>
  <p:sldSz cx="9144000" cy="6858000" type="screen4x3"/>
  <p:notesSz cx="6811963" cy="994568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тон Абрамов" initials="АА" lastIdx="13" clrIdx="0"/>
  <p:cmAuthor id="1" name="Абрамов Антон Владимирович" initials="ААВ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973"/>
    <a:srgbClr val="002060"/>
    <a:srgbClr val="FEA8A8"/>
    <a:srgbClr val="D4E1F0"/>
    <a:srgbClr val="FF0000"/>
    <a:srgbClr val="FF3300"/>
    <a:srgbClr val="33CC33"/>
    <a:srgbClr val="FFFF99"/>
    <a:srgbClr val="D9D9D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617" autoAdjust="0"/>
  </p:normalViewPr>
  <p:slideViewPr>
    <p:cSldViewPr snapToGrid="0" snapToObjects="1">
      <p:cViewPr varScale="1">
        <p:scale>
          <a:sx n="86" d="100"/>
          <a:sy n="86" d="100"/>
        </p:scale>
        <p:origin x="-12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2593" cy="497762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780" y="2"/>
            <a:ext cx="2952593" cy="497762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5C76A49D-B1D3-49A5-923E-6109DA2540CA}" type="datetimeFigureOut">
              <a:rPr lang="ru-RU" smtClean="0"/>
              <a:pPr/>
              <a:t>12.08.2015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336"/>
            <a:ext cx="2952593" cy="49776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780" y="9446336"/>
            <a:ext cx="2952593" cy="49776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B0E9039D-4C7B-467C-9AB2-8E51D847FD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361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51850" cy="497284"/>
          </a:xfrm>
          <a:prstGeom prst="rect">
            <a:avLst/>
          </a:prstGeom>
        </p:spPr>
        <p:txBody>
          <a:bodyPr vert="horz" lIns="95730" tIns="47864" rIns="95730" bIns="47864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43" y="1"/>
            <a:ext cx="2951850" cy="497284"/>
          </a:xfrm>
          <a:prstGeom prst="rect">
            <a:avLst/>
          </a:prstGeom>
        </p:spPr>
        <p:txBody>
          <a:bodyPr vert="horz" lIns="95730" tIns="47864" rIns="95730" bIns="47864" rtlCol="0"/>
          <a:lstStyle>
            <a:lvl1pPr algn="r">
              <a:defRPr sz="1300"/>
            </a:lvl1pPr>
          </a:lstStyle>
          <a:p>
            <a:fld id="{86155755-CD81-1745-AC34-2B0EC3957E7D}" type="datetimeFigureOut">
              <a:rPr lang="ru-RU" smtClean="0"/>
              <a:pPr/>
              <a:t>12.08.2015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30" tIns="47864" rIns="95730" bIns="4786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6"/>
            <a:ext cx="5449570" cy="4475559"/>
          </a:xfrm>
          <a:prstGeom prst="rect">
            <a:avLst/>
          </a:prstGeom>
        </p:spPr>
        <p:txBody>
          <a:bodyPr vert="horz" lIns="95730" tIns="47864" rIns="95730" bIns="4786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6679"/>
            <a:ext cx="2951850" cy="497284"/>
          </a:xfrm>
          <a:prstGeom prst="rect">
            <a:avLst/>
          </a:prstGeom>
        </p:spPr>
        <p:txBody>
          <a:bodyPr vert="horz" lIns="95730" tIns="47864" rIns="95730" bIns="47864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43" y="9446679"/>
            <a:ext cx="2951850" cy="497284"/>
          </a:xfrm>
          <a:prstGeom prst="rect">
            <a:avLst/>
          </a:prstGeom>
        </p:spPr>
        <p:txBody>
          <a:bodyPr vert="horz" lIns="95730" tIns="47864" rIns="95730" bIns="47864" rtlCol="0" anchor="b"/>
          <a:lstStyle>
            <a:lvl1pPr algn="r">
              <a:defRPr sz="1300"/>
            </a:lvl1pPr>
          </a:lstStyle>
          <a:p>
            <a:fld id="{F284F1B7-2F62-6148-A67A-BB8F681604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88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940068"/>
            <a:ext cx="7772400" cy="1470025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9144000" cy="692261"/>
          </a:xfrm>
          <a:prstGeom prst="rect">
            <a:avLst/>
          </a:prstGeom>
        </p:spPr>
      </p:pic>
      <p:pic>
        <p:nvPicPr>
          <p:cNvPr id="8" name="Изображение 7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25" y="423463"/>
            <a:ext cx="3347863" cy="800474"/>
          </a:xfrm>
          <a:prstGeom prst="rect">
            <a:avLst/>
          </a:prstGeom>
        </p:spPr>
      </p:pic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1700213" y="3716484"/>
            <a:ext cx="5882047" cy="186690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7485"/>
            <a:ext cx="9144000" cy="617051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pic>
        <p:nvPicPr>
          <p:cNvPr id="9" name="Изображение 8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25" y="423463"/>
            <a:ext cx="3347863" cy="80047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pic>
        <p:nvPicPr>
          <p:cNvPr id="8" name="Изображение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2261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9144000" cy="692261"/>
          </a:xfrm>
          <a:prstGeom prst="rect">
            <a:avLst/>
          </a:prstGeom>
        </p:spPr>
      </p:pic>
      <p:sp>
        <p:nvSpPr>
          <p:cNvPr id="10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>
            <a:lvl1pPr algn="l">
              <a:defRPr sz="2000" b="1" i="1">
                <a:solidFill>
                  <a:srgbClr val="0A2973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2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915022"/>
            <a:ext cx="8229600" cy="856629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ru-RU" sz="2000" b="1" i="1" kern="1200" dirty="0">
                <a:solidFill>
                  <a:srgbClr val="0A297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98110"/>
            <a:ext cx="4038600" cy="4128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98110"/>
            <a:ext cx="4038600" cy="4128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9144000" cy="692261"/>
          </a:xfrm>
          <a:prstGeom prst="rect">
            <a:avLst/>
          </a:prstGeom>
        </p:spPr>
      </p:pic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6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9144000" cy="692261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ru-RU" sz="2000" b="1" i="1" kern="1200" dirty="0">
                <a:solidFill>
                  <a:srgbClr val="0A297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9"/>
            <a:ext cx="9144000" cy="692261"/>
          </a:xfrm>
          <a:prstGeom prst="rect">
            <a:avLst/>
          </a:prstGeom>
        </p:spPr>
      </p:pic>
      <p:pic>
        <p:nvPicPr>
          <p:cNvPr id="7" name="Изображение 6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625" y="423463"/>
            <a:ext cx="3347863" cy="800474"/>
          </a:xfrm>
          <a:prstGeom prst="rect">
            <a:avLst/>
          </a:prstGeom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5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6536"/>
            <a:ext cx="8229600" cy="765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745067"/>
            <a:ext cx="8229600" cy="3381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60459" y="6434137"/>
            <a:ext cx="685800" cy="365125"/>
          </a:xfrm>
          <a:prstGeom prst="rect">
            <a:avLst/>
          </a:prstGeo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hyperlink" Target="http://www.niioncologii.ru/ru" TargetMode="External"/><Relationship Id="rId2" Type="http://schemas.openxmlformats.org/officeDocument/2006/relationships/hyperlink" Target="http://www.rosminzdrav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hyperlink" Target="http://www.mnioi.ru/" TargetMode="External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zyakov\Desktop\VTBins\!!! 2014\УЗ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478" y="3580901"/>
            <a:ext cx="3332163" cy="328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473" y="1453869"/>
            <a:ext cx="7576457" cy="3044274"/>
          </a:xfrm>
        </p:spPr>
        <p:txBody>
          <a:bodyPr>
            <a:noAutofit/>
          </a:bodyPr>
          <a:lstStyle/>
          <a:p>
            <a:pPr defTabSz="863600"/>
            <a:r>
              <a:rPr lang="ru-RU" sz="5400" dirty="0" smtClean="0">
                <a:solidFill>
                  <a:srgbClr val="0A2973"/>
                </a:solidFill>
                <a:latin typeface="Calibri" pitchFamily="34" charset="0"/>
              </a:rPr>
              <a:t>«Управляй здоровьем!»</a:t>
            </a:r>
            <a:r>
              <a:rPr lang="ru-RU" dirty="0" smtClean="0">
                <a:solidFill>
                  <a:srgbClr val="0A2973"/>
                </a:solidFill>
                <a:latin typeface="Calibri" pitchFamily="34" charset="0"/>
              </a:rPr>
              <a:t/>
            </a:r>
            <a:br>
              <a:rPr lang="ru-RU" dirty="0" smtClean="0">
                <a:solidFill>
                  <a:srgbClr val="0A2973"/>
                </a:solidFill>
                <a:latin typeface="Calibri" pitchFamily="34" charset="0"/>
              </a:rPr>
            </a:br>
            <a:r>
              <a:rPr lang="ru-RU" sz="1800" dirty="0" smtClean="0">
                <a:solidFill>
                  <a:srgbClr val="0A2973"/>
                </a:solidFill>
                <a:latin typeface="Calibri" pitchFamily="34" charset="0"/>
              </a:rPr>
              <a:t/>
            </a:r>
            <a:br>
              <a:rPr lang="ru-RU" sz="1800" dirty="0" smtClean="0">
                <a:solidFill>
                  <a:srgbClr val="0A2973"/>
                </a:solidFill>
                <a:latin typeface="Calibri" pitchFamily="34" charset="0"/>
              </a:rPr>
            </a:br>
            <a:r>
              <a:rPr lang="ru-RU" sz="1800" dirty="0" smtClean="0">
                <a:solidFill>
                  <a:srgbClr val="0A2973"/>
                </a:solidFill>
                <a:latin typeface="Calibri" pitchFamily="34" charset="0"/>
              </a:rPr>
              <a:t>Страховая программа для оказания помощи при онкологических заболеваниях и других критических рисках</a:t>
            </a:r>
            <a:endParaRPr lang="ru-RU" sz="1800" dirty="0">
              <a:solidFill>
                <a:srgbClr val="0A2973"/>
              </a:solidFill>
              <a:latin typeface="Calibri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708071" y="6320526"/>
            <a:ext cx="4010025" cy="34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tabLst>
                <a:tab pos="628650" algn="l"/>
              </a:tabLst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Апрель 2014</a:t>
            </a:r>
            <a:endParaRPr lang="ru-RU" sz="10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10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60903" y="2512334"/>
            <a:ext cx="7699556" cy="1498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i="1" kern="1200">
                <a:solidFill>
                  <a:srgbClr val="0A297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Главное – иметь возможность получить </a:t>
            </a:r>
            <a:r>
              <a:rPr lang="ru-RU" sz="2800" b="0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своевременную</a:t>
            </a:r>
            <a:r>
              <a:rPr lang="ru-RU" sz="2800" b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2800" b="0" u="sng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профессиональную</a:t>
            </a:r>
            <a:r>
              <a:rPr lang="ru-RU" sz="2800" b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помощь.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49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0903" y="2512334"/>
            <a:ext cx="7514377" cy="149835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Новый продукт 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«Управляй здоровьем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!»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позволяет получить эту помощь!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11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«Управляй здоровьем!» гарантирует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283" y="1091476"/>
            <a:ext cx="894397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Каждый застрахованный клиент получает гарантию:</a:t>
            </a:r>
          </a:p>
          <a:p>
            <a:pPr marL="457200" indent="-4572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Уникального бесплатного для клиента сервиса по маршрутизации и сопровождению на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всех стадиях и во всех аспектах лечения: от проведения перепроверки диагноза до подбора клиники, консультаций по курсу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лечения, 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юридической и психологической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поддержке и пр.</a:t>
            </a:r>
          </a:p>
          <a:p>
            <a:pPr marL="457200" indent="-457200">
              <a:buAutoNum type="arabicPeriod"/>
            </a:pPr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Страховую выплату до 1,5 млн руб. (в первый год) и до 2,4 млн руб. (на 10-й год страхования)</a:t>
            </a:r>
          </a:p>
          <a:p>
            <a:pPr marL="457200" indent="-457200">
              <a:buAutoNum type="arabicPeriod"/>
            </a:pP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Расширение защиты на «критические риски»: </a:t>
            </a: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Инсульт </a:t>
            </a: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Инфаркт миокарда </a:t>
            </a: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Аортокоронарное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шунтирование </a:t>
            </a: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Паралич 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Терминальная почечная недостаточность </a:t>
            </a:r>
          </a:p>
          <a:p>
            <a:pPr marL="625475" lvl="1" indent="-182563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Трансплантация органов </a:t>
            </a:r>
          </a:p>
          <a:p>
            <a:pPr marL="457200" indent="-457200">
              <a:buAutoNum type="arabicPeriod"/>
            </a:pP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Главное: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мы решаем все проблемы, с которыми клиент может столкнуться при организации лечения.</a:t>
            </a:r>
          </a:p>
          <a:p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12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 1: информирование о ежегодном обследовании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2874" y="1089273"/>
            <a:ext cx="872490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1. В процессе периода страхования: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   информируем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о возможностях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ежегодного медицинского осмотра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marL="361950" lvl="0" indent="-180975">
              <a:buFont typeface="Arial" panose="020B0604020202020204" pitchFamily="34" charset="0"/>
              <a:buChar char="•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1950" lvl="0" indent="-180975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Рассказываем клиентам о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важности ежегодных медицинских осмотров</a:t>
            </a:r>
          </a:p>
          <a:p>
            <a:pPr marL="361950" lvl="0" indent="-180975">
              <a:buFont typeface="Arial" panose="020B0604020202020204" pitchFamily="34" charset="0"/>
              <a:buChar char="•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1950" lvl="0" indent="-180975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Проинформируем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 том, где, как и когда можно пройти специализированное онкологическое обследование, в </a:t>
            </a:r>
            <a:r>
              <a:rPr lang="ru-RU" sz="1200" i="1" dirty="0" err="1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. бесплатно в рамках государственных программ по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ОМС и государственных программ </a:t>
            </a:r>
            <a:r>
              <a:rPr lang="ru-RU" sz="1200" i="1" dirty="0" err="1" smtClean="0">
                <a:solidFill>
                  <a:schemeClr val="tx2">
                    <a:lumMod val="75000"/>
                  </a:schemeClr>
                </a:solidFill>
              </a:rPr>
              <a:t>скринингов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361950" lvl="0" indent="-180975">
              <a:buFont typeface="Arial" panose="020B0604020202020204" pitchFamily="34" charset="0"/>
              <a:buChar char="•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1950" lvl="0" indent="-180975">
              <a:buFont typeface="Arial" panose="020B0604020202020204" pitchFamily="34" charset="0"/>
              <a:buChar char="•"/>
            </a:pP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Тем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самым мы: </a:t>
            </a:r>
          </a:p>
          <a:p>
            <a:pPr marL="228600" lvl="0" indent="-228600">
              <a:buAutoNum type="arabicPeriod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Помогаем клиенту ЗНАТЬ, что у него все в порядке со здоровьем</a:t>
            </a:r>
          </a:p>
          <a:p>
            <a:pPr marL="228600" lvl="0" indent="-228600">
              <a:buAutoNum type="arabicPeriod"/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28600" lvl="0" indent="-228600">
              <a:buAutoNum type="arabicPeriod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Или помогаем выявить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предраковые состояния, которые можно начать оперативно лечить и не доводить до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онкологии</a:t>
            </a:r>
          </a:p>
          <a:p>
            <a:pPr marL="228600" lvl="0" indent="-228600">
              <a:buAutoNum type="arabicPeriod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" lvl="0" indent="-228600">
              <a:buAutoNum type="arabicPeriod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Помогаем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выявить онкологические заболевания на ранних стадиях, которые лечатся в 90-95%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случаев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13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 2: бесплатное «</a:t>
            </a:r>
            <a:r>
              <a:rPr lang="ru-RU" dirty="0"/>
              <a:t>В</a:t>
            </a:r>
            <a:r>
              <a:rPr lang="ru-RU" dirty="0" smtClean="0"/>
              <a:t>торое мнение»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788" y="897299"/>
            <a:ext cx="871339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Если клиенту ставят онкологический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диагноз: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2. Бесплатно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организовываем и проводим обследование у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лучших врачей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для уточнения диагноза и рекомендаций по плану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лечения</a:t>
            </a:r>
          </a:p>
          <a:p>
            <a:pPr lvl="0"/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1950" lvl="0"/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61950" lvl="0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361950" lvl="0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Тем самым мы:</a:t>
            </a:r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Выявляем ложные диагнозы – спасаем пациента от ненужного лечения «химией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или операции, а также финансового разорения</a:t>
            </a:r>
          </a:p>
          <a:p>
            <a:pPr marL="228600" indent="-228600">
              <a:buFont typeface="Arial" panose="020B0604020202020204" pitchFamily="34" charset="0"/>
              <a:buAutoNum type="arabicPeriod"/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Font typeface="Arial" panose="020B0604020202020204" pitchFamily="34" charset="0"/>
              <a:buAutoNum type="arabicPeriod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Уточняем диагноз – проверка назначенного лечащим врачом плана лечения и рекомендации независимых экспертов</a:t>
            </a:r>
          </a:p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1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Результаты и  диагностические процедуры, необходимые для подтверждения первичности установленного диагноза, являются также первым этапом для выработки персонализированного плана дальнейшего обследования и лечения пациента. 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14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6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 3: помощь в организации лечения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788" y="897299"/>
            <a:ext cx="87133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Оказываем помощь и поддержку в лечении и ведение клиента (пациента): </a:t>
            </a:r>
          </a:p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С момента прохождения нашего обследования, пациент обеспечивается сервисом по маршрутизации для обеспечения ему максимального доступа к необходимым лечебным и диагностическим технологиям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Рекомендации и независимые консультации по плану лечения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Подберем профильную для данного вида заболевания клинику в РФ с учетом всех возможных источников финансирования (ОМС, региональный бюджет, квоты, бюджет клиники и личные средства пациента, включая страховую выплату)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Организуем прием у лучших врачей и хирургов 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Дадим рекомендации по современным и эффективным лекарствам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Проконсультируем по процедуре получения квот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Окажем юридическую поддержку и защиту прав пациента в случае конфликта с клиниками, врачами, аптеками и пр.</a:t>
            </a:r>
          </a:p>
          <a:p>
            <a:pPr marL="53340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Окажем консультации и помощь профильных психологов</a:t>
            </a:r>
          </a:p>
          <a:p>
            <a:endParaRPr lang="ru-RU" sz="1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+ страховая выплата от 750 000 руб. до 1 500 000 руб. (до 2 400 000 руб. на 10-й год страхования)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Основная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задача в процессе маршрутизации пациента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- минимизировать его личные расходы и обеспечить максимально возможный доступ к системе специализированной помощи за счет средств государственного бюджета, чтобы страховую выплату можно было потратить на сопутствующие лечению расходы и современные лекарства, которые не доступны в наших клиниках.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15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Сервис 4: страховая выплата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788" y="897299"/>
            <a:ext cx="831636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4. Выплачиваем деньги</a:t>
            </a:r>
          </a:p>
          <a:p>
            <a:pPr lvl="0"/>
            <a:endParaRPr lang="ru-RU" sz="20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1200" i="1" u="sng" dirty="0" smtClean="0">
                <a:solidFill>
                  <a:schemeClr val="tx2">
                    <a:lumMod val="75000"/>
                  </a:schemeClr>
                </a:solidFill>
              </a:rPr>
              <a:t>Страховые суммы :</a:t>
            </a:r>
          </a:p>
          <a:p>
            <a:pPr lvl="0"/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1. Вариант «Оптимальный»:</a:t>
            </a:r>
          </a:p>
          <a:p>
            <a:pPr marL="542925" lvl="0" indent="-200025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риск «онкология» 750 000 руб. в первый год страхования,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каждый последующий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год увеличивается на 50 000 руб. </a:t>
            </a:r>
          </a:p>
          <a:p>
            <a:pPr marL="542925" lvl="0" indent="-200025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«критические риски» –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750 000 руб. в первый год страхования, каждый последующий год увеличивается на 50 000 руб. </a:t>
            </a:r>
          </a:p>
          <a:p>
            <a:pPr marL="457200" lvl="0" indent="-457200">
              <a:buAutoNum type="arabicPeriod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2. Вариант «Элитный»:</a:t>
            </a:r>
          </a:p>
          <a:p>
            <a:pPr marL="542925" lvl="0" indent="-200025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риск «онкология»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1 500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000 руб. в первый год страхования, каждый последующий год увеличивается на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100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000 руб. </a:t>
            </a:r>
          </a:p>
          <a:p>
            <a:pPr marL="542925" lvl="0" indent="-200025"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«критические риски» – 750 000 руб. в первый год страхования, каждый последующий год увеличивается на 50 000 руб. </a:t>
            </a:r>
          </a:p>
          <a:p>
            <a:pPr lvl="0"/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Клиент сам решает, на что тратить эти деньги.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16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такое возможно?!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17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862" y="698996"/>
            <a:ext cx="7564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Нас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поддерживают: </a:t>
            </a:r>
            <a:endParaRPr lang="ru-RU" sz="1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Ассоциация онкологов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России»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НП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«Равное право на жизнь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Онкологическое сообщество: мнение о продукте «Управляй здоровьем!»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965" y="6428282"/>
            <a:ext cx="5734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i="1" dirty="0">
                <a:solidFill>
                  <a:srgbClr val="1F497D">
                    <a:lumMod val="75000"/>
                  </a:srgbClr>
                </a:solidFill>
              </a:rPr>
              <a:t>Теперь медицина на Вашей стороне!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9282" y="1657745"/>
            <a:ext cx="804697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Минздрав России </a:t>
            </a:r>
            <a:endParaRPr lang="ru-RU" sz="11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Оказание дополнительной помощи онкологическим больным </a:t>
            </a:r>
            <a:r>
              <a:rPr lang="ru-RU" sz="1100" i="1" u="sng" dirty="0">
                <a:solidFill>
                  <a:schemeClr val="tx2">
                    <a:lumMod val="75000"/>
                  </a:schemeClr>
                </a:solidFill>
              </a:rPr>
              <a:t>будет способствовать повышению уровня отечественного здравоохранения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…»</a:t>
            </a:r>
          </a:p>
          <a:p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Письмо №17-7/10/2-1068 от 19.02.2104</a:t>
            </a:r>
          </a:p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Федеральное медико-биологическое агентство </a:t>
            </a:r>
            <a:r>
              <a:rPr lang="ru-RU" sz="1100" b="1" i="1" dirty="0" smtClean="0">
                <a:solidFill>
                  <a:schemeClr val="tx2">
                    <a:lumMod val="75000"/>
                  </a:schemeClr>
                </a:solidFill>
              </a:rPr>
              <a:t>Минздрава </a:t>
            </a:r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России</a:t>
            </a:r>
          </a:p>
          <a:p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«…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специалисты Федерального медико-биологического агентства… </a:t>
            </a:r>
            <a:r>
              <a:rPr lang="ru-RU" sz="1100" i="1" u="sng" dirty="0">
                <a:solidFill>
                  <a:schemeClr val="tx2">
                    <a:lumMod val="75000"/>
                  </a:schemeClr>
                </a:solidFill>
              </a:rPr>
              <a:t>считают данный продукт полезным инструментом для оказания финансовой поддержки пациентам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при выявлении у них онкологических заболеваний.</a:t>
            </a:r>
          </a:p>
          <a:p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«… применение данного вида личного страхования… может стать </a:t>
            </a:r>
            <a:r>
              <a:rPr lang="ru-RU" sz="1100" i="1" u="sng" dirty="0">
                <a:solidFill>
                  <a:schemeClr val="tx2">
                    <a:lumMod val="75000"/>
                  </a:schemeClr>
                </a:solidFill>
              </a:rPr>
              <a:t>дополнительным механизмом обеспечения доступности медицинской помощи сверх предоставляемой государством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 в рамках программы государственных гарантий бесплатного оказания гражданам медицинской помощи».</a:t>
            </a:r>
          </a:p>
          <a:p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Письмо №32-028/1364 от 24.10.2013</a:t>
            </a:r>
          </a:p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100" b="1" i="1" dirty="0" smtClean="0">
                <a:solidFill>
                  <a:schemeClr val="tx2">
                    <a:lumMod val="75000"/>
                  </a:schemeClr>
                </a:solidFill>
              </a:rPr>
              <a:t>«Московский научно – исследовательский онкологический институт им П.А. Герцена»  Минздрава </a:t>
            </a:r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России</a:t>
            </a:r>
          </a:p>
          <a:p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«… можем сделать заключение о полезности этого вида деятельности, поскольку оно … </a:t>
            </a:r>
            <a:r>
              <a:rPr lang="ru-RU" sz="1100" i="1" u="sng" dirty="0">
                <a:solidFill>
                  <a:schemeClr val="tx2">
                    <a:lumMod val="75000"/>
                  </a:schemeClr>
                </a:solidFill>
              </a:rPr>
              <a:t>будет способствовать дополнительной защите и финансовой поддержке больных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 при выявлении у них злокачественных новообразований».</a:t>
            </a:r>
          </a:p>
          <a:p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Письмо №1430 от 21.11.2013</a:t>
            </a:r>
          </a:p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ФГБУ «НИИ онкологии им. Н.Н. Петрова» </a:t>
            </a:r>
            <a:r>
              <a:rPr lang="ru-RU" sz="1100" b="1" i="1" dirty="0" smtClean="0">
                <a:solidFill>
                  <a:schemeClr val="tx2">
                    <a:lumMod val="75000"/>
                  </a:schemeClr>
                </a:solidFill>
              </a:rPr>
              <a:t>Минздрава </a:t>
            </a:r>
            <a:r>
              <a:rPr lang="ru-RU" sz="1100" b="1" i="1" dirty="0">
                <a:solidFill>
                  <a:schemeClr val="tx2">
                    <a:lumMod val="75000"/>
                  </a:schemeClr>
                </a:solidFill>
              </a:rPr>
              <a:t>России</a:t>
            </a:r>
          </a:p>
          <a:p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«В связи с тем, что заболеваемость онкологическими заболеваниями и смертность от них остаются в Российской Федерации высокими, считаем, что использование в рамках указанного страхового продукта принципов ранней диагностики онкологических заболеваний, их своевременного и адекватного лечения </a:t>
            </a:r>
            <a:r>
              <a:rPr lang="ru-RU" sz="1100" i="1" u="sng" dirty="0">
                <a:solidFill>
                  <a:schemeClr val="tx2">
                    <a:lumMod val="75000"/>
                  </a:schemeClr>
                </a:solidFill>
              </a:rPr>
              <a:t>позволит улучшить результаты лечения пациентов данной группы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Институт поддерживает идею создания социально направленных страховых продуктов и считает возможным использование страхового продукта».</a:t>
            </a:r>
          </a:p>
          <a:p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Письмо №5-14/1541 от 20.11.2013</a:t>
            </a:r>
          </a:p>
        </p:txBody>
      </p:sp>
      <p:pic>
        <p:nvPicPr>
          <p:cNvPr id="1026" name="Picture 2" descr="Logo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0862" y="1675550"/>
            <a:ext cx="695995" cy="71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mbaros.ru/common/img/logo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11"/>
          <a:stretch/>
        </p:blipFill>
        <p:spPr bwMode="auto">
          <a:xfrm>
            <a:off x="152004" y="2655731"/>
            <a:ext cx="864823" cy="74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nioi.ru/bitrix/templates/beauty_s1/img/logo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7" y="3783200"/>
            <a:ext cx="846283" cy="61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Главная">
            <a:hlinkClick r:id="rId7" tooltip="Главная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4" y="4713348"/>
            <a:ext cx="821823" cy="82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26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izyakov\Desktop\VTBins\!!! 2014\УЗ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669" y="2968933"/>
            <a:ext cx="1752600" cy="244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18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alibri" pitchFamily="34" charset="0"/>
              </a:rPr>
              <a:t>Новый сервис для клиентов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816483"/>
            <a:ext cx="928884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>
              <a:tabLst>
                <a:tab pos="628650" algn="l"/>
              </a:tabLst>
              <a:defRPr/>
            </a:pPr>
            <a:r>
              <a:rPr lang="ru-RU" sz="1900" i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1900" i="1" dirty="0" smtClean="0">
                <a:solidFill>
                  <a:schemeClr val="tx2">
                    <a:lumMod val="75000"/>
                  </a:schemeClr>
                </a:solidFill>
              </a:rPr>
              <a:t>ервис оказывается на </a:t>
            </a:r>
            <a:r>
              <a:rPr lang="ru-RU" sz="1900" i="1" dirty="0">
                <a:solidFill>
                  <a:schemeClr val="tx2">
                    <a:lumMod val="75000"/>
                  </a:schemeClr>
                </a:solidFill>
              </a:rPr>
              <a:t>основе партнерства с НП «Равное право на жизнь»</a:t>
            </a:r>
          </a:p>
          <a:p>
            <a:pPr marL="90488" lvl="1" algn="ctr">
              <a:tabLst>
                <a:tab pos="628650" algn="l"/>
              </a:tabLst>
              <a:defRPr/>
            </a:pP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32276" y="5481820"/>
            <a:ext cx="19853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Исполнительный директор</a:t>
            </a:r>
            <a:br>
              <a:rPr lang="ru-RU" sz="10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Некоммерческого партнерства «Равное право на 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</a:rPr>
              <a:t>жизнь»,</a:t>
            </a:r>
          </a:p>
          <a:p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</a:rPr>
              <a:t>Зам. Председателя Правления «Ассоциации онкологов России»,</a:t>
            </a:r>
            <a:endParaRPr lang="ru-RU" sz="10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</a:rPr>
              <a:t> Д.А</a:t>
            </a:r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. Борисов</a:t>
            </a: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>
          <a:xfrm>
            <a:off x="3567539" y="1327933"/>
            <a:ext cx="5350124" cy="122009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0"/>
              </a:spcBef>
              <a:buClr>
                <a:srgbClr val="2D61FF"/>
              </a:buClr>
              <a:buFont typeface="Arial" panose="020B0604020202020204" pitchFamily="34" charset="0"/>
              <a:buChar char="•"/>
            </a:pP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</a:t>
            </a:r>
            <a:r>
              <a:rPr lang="en-US" altLang="ru-RU" sz="1200" i="1" dirty="0" err="1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оздано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в 2006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году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по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инициативе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ведущих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онкологов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страны</a:t>
            </a:r>
            <a:endParaRPr lang="en-US" alt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180975" indent="-180975">
              <a:spcBef>
                <a:spcPts val="0"/>
              </a:spcBef>
              <a:buClr>
                <a:srgbClr val="2D61FF"/>
              </a:buClr>
              <a:buFont typeface="Arial" panose="020B0604020202020204" pitchFamily="34" charset="0"/>
              <a:buChar char="•"/>
            </a:pP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Первая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Российская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НПО</a:t>
            </a: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,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получившая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консультативный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статус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UN ECOSOC </a:t>
            </a: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(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Экономический 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и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социальный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совет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ООН)</a:t>
            </a:r>
          </a:p>
          <a:p>
            <a:pPr marL="180975" indent="-180975">
              <a:spcBef>
                <a:spcPts val="0"/>
              </a:spcBef>
              <a:buClr>
                <a:srgbClr val="2D61FF"/>
              </a:buClr>
              <a:buFont typeface="Arial" panose="020B0604020202020204" pitchFamily="34" charset="0"/>
              <a:buChar char="•"/>
            </a:pPr>
            <a:r>
              <a:rPr lang="en-US" altLang="ru-RU" sz="1200" i="1" dirty="0" err="1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Член</a:t>
            </a:r>
            <a:r>
              <a:rPr lang="en-US" altLang="ru-RU" sz="1200" i="1" dirty="0" smtClean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Общественного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Совета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по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защите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прав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пациентов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при</a:t>
            </a:r>
            <a:r>
              <a:rPr lang="en-US" altLang="ru-RU" sz="1200" i="1" dirty="0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 </a:t>
            </a:r>
            <a:r>
              <a:rPr lang="en-US" altLang="ru-RU" sz="1200" i="1" dirty="0" err="1">
                <a:solidFill>
                  <a:schemeClr val="tx2">
                    <a:lumMod val="75000"/>
                  </a:schemeClr>
                </a:solidFill>
                <a:sym typeface="Arial" pitchFamily="34" charset="0"/>
              </a:rPr>
              <a:t>Росздравнадзоре</a:t>
            </a:r>
            <a:endParaRPr lang="en-US" altLang="ru-RU" sz="1200" i="1" dirty="0">
              <a:solidFill>
                <a:schemeClr val="tx2">
                  <a:lumMod val="75000"/>
                </a:schemeClr>
              </a:solidFill>
              <a:sym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282" y="2500943"/>
            <a:ext cx="65909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-180975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Деятельность: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200" b="1" i="1" dirty="0" err="1">
                <a:solidFill>
                  <a:schemeClr val="tx2">
                    <a:lumMod val="75000"/>
                  </a:schemeClr>
                </a:solidFill>
              </a:rPr>
              <a:t>Онко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-Дозор»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- программа повышения доступности диагностики и лечения онкологических заболеваний, которая включает в себя раннюю диагностику и последующую маршрутизацию пациента на всех этапах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лечения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Школа </a:t>
            </a:r>
            <a:r>
              <a:rPr lang="ru-RU" sz="1200" b="1" i="1" dirty="0" err="1">
                <a:solidFill>
                  <a:schemeClr val="tx2">
                    <a:lumMod val="75000"/>
                  </a:schemeClr>
                </a:solidFill>
              </a:rPr>
              <a:t>Онко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-Дозора»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- молодежный проект профилактики онкологических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заболеваний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«Школа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пациентов»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- информационно-образовательные мероприятия для онкологических пациентов и их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родственников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Форум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«Движение против рака»,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который проводится ежегодно 4 февраля, во Всемирный день борьбы с онкологическими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заболеваниями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Федеральная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горячая линия 8 (800)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200-2-200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 – уже помогла более 180 000 чел.</a:t>
            </a:r>
          </a:p>
          <a:p>
            <a:pPr marL="180975" lvl="1" indent="-180975">
              <a:buFont typeface="Wingdings" panose="05000000000000000000" pitchFamily="2" charset="2"/>
              <a:buChar char="Ø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0975" lvl="1" indent="-180975">
              <a:buFont typeface="Wingdings" panose="05000000000000000000" pitchFamily="2" charset="2"/>
              <a:buChar char="Ø"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Стажировки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для сотен специалистов-онкологов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,  образовательные лекции, семинары и мастер-классы и многое другое</a:t>
            </a:r>
          </a:p>
          <a:p>
            <a:pPr marL="180975" lvl="1" indent="-180975">
              <a:buFont typeface="Wingdings" panose="05000000000000000000" pitchFamily="2" charset="2"/>
              <a:buChar char="ü"/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Picture 3" descr="C:\Users\sizyakov\Desktop\VTBins\!!! 2014\УЗ\Рисунок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58" y="1420811"/>
            <a:ext cx="3067051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Нашим сервисом мы решаем проблемы пациентов!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19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9650" y="734221"/>
            <a:ext cx="884708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Уникальный сервис «Управляй здоровьем!» решает и не дает возникнуть проблемам, с которыми человек столкнулся бы в нашей системе здравоохранения без полиса:</a:t>
            </a:r>
            <a:endParaRPr lang="ru-RU" sz="1600" i="1" dirty="0" smtClean="0">
              <a:solidFill>
                <a:srgbClr val="FF0000"/>
              </a:solidFill>
            </a:endParaRPr>
          </a:p>
          <a:p>
            <a:endParaRPr lang="ru-RU" sz="1200" i="1" dirty="0" smtClean="0">
              <a:solidFill>
                <a:srgbClr val="FF0000"/>
              </a:solidFill>
            </a:endParaRPr>
          </a:p>
          <a:p>
            <a:pPr marL="266700" indent="-266700">
              <a:buFontTx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Отсутствие информации 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Ежегодно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обзваниваем и даем всю информацию про обследования, мотивируем к их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прохождению</a:t>
            </a:r>
          </a:p>
          <a:p>
            <a:pPr marL="457200" indent="-457200">
              <a:buAutoNum type="arabicPeriod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6700" indent="-266700">
              <a:buFontTx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Низкое </a:t>
            </a:r>
            <a:r>
              <a:rPr lang="ru-RU" sz="1200" i="1" dirty="0">
                <a:solidFill>
                  <a:srgbClr val="FF0000"/>
                </a:solidFill>
              </a:rPr>
              <a:t>качество диагностики и ошибки в диагностике </a:t>
            </a:r>
            <a:r>
              <a:rPr lang="ru-RU" sz="1200" i="1" dirty="0" smtClean="0">
                <a:solidFill>
                  <a:srgbClr val="FF0000"/>
                </a:solidFill>
              </a:rPr>
              <a:t>заболевания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444500" lvl="1" indent="-17780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Бесплатно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проводим проверку диагноза квалифицированными независимыми врачами</a:t>
            </a:r>
          </a:p>
          <a:p>
            <a:pPr marL="444500" lvl="1" indent="-177800">
              <a:buFont typeface="Wingdings" panose="05000000000000000000" pitchFamily="2" charset="2"/>
              <a:buChar char="ü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Даем рекомендации по плану лечения</a:t>
            </a:r>
          </a:p>
          <a:p>
            <a:pPr marL="442912" lvl="1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66700" indent="-266700"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Задержка </a:t>
            </a:r>
            <a:r>
              <a:rPr lang="ru-RU" sz="1200" i="1" dirty="0">
                <a:solidFill>
                  <a:srgbClr val="FF0000"/>
                </a:solidFill>
              </a:rPr>
              <a:t>в начале </a:t>
            </a:r>
            <a:r>
              <a:rPr lang="ru-RU" sz="1200" i="1" dirty="0" smtClean="0">
                <a:solidFill>
                  <a:srgbClr val="FF0000"/>
                </a:solidFill>
              </a:rPr>
              <a:t>лечения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44500" lvl="1" indent="-17780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Оперативная выплата 100% страховой суммы дает возможность быстро купить нужные лекарства и начать лечение, не ждать выделения государственных средств</a:t>
            </a:r>
          </a:p>
          <a:p>
            <a:pPr marL="444500" lvl="1" indent="-177800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Быстро подберем и направим в клинику по упрощенной системе</a:t>
            </a:r>
          </a:p>
          <a:p>
            <a:pPr marL="457200" indent="-457200">
              <a:buAutoNum type="arabicPeriod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6700" indent="-266700">
              <a:buFontTx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Коррупция </a:t>
            </a:r>
            <a:r>
              <a:rPr lang="ru-RU" sz="1200" i="1" dirty="0">
                <a:solidFill>
                  <a:srgbClr val="FF0000"/>
                </a:solidFill>
              </a:rPr>
              <a:t>и отсутствие возможности пользоваться положенным по системе </a:t>
            </a:r>
            <a:r>
              <a:rPr lang="ru-RU" sz="1200" i="1" dirty="0" smtClean="0">
                <a:solidFill>
                  <a:srgbClr val="FF0000"/>
                </a:solidFill>
              </a:rPr>
              <a:t>ОМС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Подберем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клинику с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учетом всех возможных источников финансирования (ОМС, региональный бюджет, квоты, бюджет клиники и личные средства пациента, включая страховую выплату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Все, что обязано дать государство – будет предоставлено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Проконсультируем и проведем по процедуре получения квот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Юридическая поддержка и защита прав пациентов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6700" indent="-266700">
              <a:buFontTx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Низкая </a:t>
            </a:r>
            <a:r>
              <a:rPr lang="ru-RU" sz="1200" i="1" dirty="0">
                <a:solidFill>
                  <a:srgbClr val="FF0000"/>
                </a:solidFill>
              </a:rPr>
              <a:t>обеспеченность больных лекарственными </a:t>
            </a:r>
            <a:r>
              <a:rPr lang="ru-RU" sz="1200" i="1" dirty="0" smtClean="0">
                <a:solidFill>
                  <a:srgbClr val="FF0000"/>
                </a:solidFill>
              </a:rPr>
              <a:t>препаратами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Большая страховая выплата позволит купить самые современные лекарства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66700" indent="-266700">
              <a:buFontTx/>
              <a:buAutoNum type="arabicPeriod"/>
            </a:pPr>
            <a:r>
              <a:rPr lang="ru-RU" sz="1200" i="1" dirty="0" smtClean="0">
                <a:solidFill>
                  <a:srgbClr val="FF0000"/>
                </a:solidFill>
              </a:rPr>
              <a:t>Отсутствие </a:t>
            </a:r>
            <a:r>
              <a:rPr lang="ru-RU" sz="1200" i="1" dirty="0">
                <a:solidFill>
                  <a:srgbClr val="FF0000"/>
                </a:solidFill>
              </a:rPr>
              <a:t>реабилитационных мероприятий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Консультации и помощь специализированных психологов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Организация реабилитации, которая положена за счет средств ОМС</a:t>
            </a:r>
          </a:p>
          <a:p>
            <a:pPr marL="447675" lvl="1" indent="-180975">
              <a:buFont typeface="Wingdings" panose="05000000000000000000" pitchFamily="2" charset="2"/>
              <a:buChar char="ü"/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Запись в школы пациентов и пр.</a:t>
            </a:r>
          </a:p>
          <a:p>
            <a:pPr marL="266700" lvl="1"/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lvl="1"/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+ страховая выплата, достаточная для приобретения современных лекарств и оплату сопутствующих расходов!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и проблематика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8" y="896094"/>
            <a:ext cx="902347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tabLst>
                <a:tab pos="628650" algn="l"/>
              </a:tabLst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Онкология – проблема, о которой знает каждый!</a:t>
            </a:r>
          </a:p>
          <a:p>
            <a:pPr fontAlgn="base">
              <a:tabLst>
                <a:tab pos="628650" algn="l"/>
              </a:tabLst>
            </a:pPr>
            <a:endParaRPr lang="ru-RU" sz="11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tabLst>
                <a:tab pos="628650" algn="l"/>
              </a:tabLst>
            </a:pP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tabLst>
                <a:tab pos="628650" algn="l"/>
              </a:tabLst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Только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по официальной статистике (реальные цифры обычно выше):</a:t>
            </a:r>
          </a:p>
          <a:p>
            <a:pPr fontAlgn="base">
              <a:tabLst>
                <a:tab pos="628650" algn="l"/>
              </a:tabLst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Минимум каждый 10-й россиянин вовлечен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в проблему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участия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 лечении онкологических пациентов (пациенты, их родные и близкие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В России  самый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высокий показатель одногодичной летальности для Европейских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стран - каждый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третий пациент погибает в первые 12 месяцев после постановки диагноза. Это связано с низкой доступности лечения и выявлением заболевания на поздних стадиях</a:t>
            </a: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27,4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% из тех, кому был поставлен диагноз в 2011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году,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уже умерли</a:t>
            </a: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В России более 500 тысяч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новых случаев злокачественных новообразований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каждый год, и ежегодно этот показатель растет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67952" y="5189577"/>
            <a:ext cx="5950746" cy="9604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Ежегодно </a:t>
            </a:r>
            <a:r>
              <a:rPr lang="ru-RU" sz="1600" dirty="0">
                <a:solidFill>
                  <a:srgbClr val="FF0000"/>
                </a:solidFill>
              </a:rPr>
              <a:t>от </a:t>
            </a:r>
            <a:r>
              <a:rPr lang="ru-RU" sz="1600" dirty="0" smtClean="0">
                <a:solidFill>
                  <a:srgbClr val="FF0000"/>
                </a:solidFill>
              </a:rPr>
              <a:t>онкологических заболеваний </a:t>
            </a:r>
            <a:r>
              <a:rPr lang="ru-RU" sz="1600" dirty="0">
                <a:solidFill>
                  <a:srgbClr val="FF0000"/>
                </a:solidFill>
              </a:rPr>
              <a:t>в России умирает </a:t>
            </a:r>
            <a:r>
              <a:rPr lang="ru-RU" sz="1600" dirty="0" smtClean="0">
                <a:solidFill>
                  <a:srgbClr val="FF0000"/>
                </a:solidFill>
              </a:rPr>
              <a:t>300 тысяч </a:t>
            </a:r>
            <a:r>
              <a:rPr lang="ru-RU" sz="1600" dirty="0">
                <a:solidFill>
                  <a:srgbClr val="FF0000"/>
                </a:solidFill>
              </a:rPr>
              <a:t>человек - это в 10 раз больше, чем гибнет в ДТП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izyakov\Desktop\VTBins\!!! 2014\УЗ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7" y="2445544"/>
            <a:ext cx="8858250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20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alibri" pitchFamily="34" charset="0"/>
              </a:rPr>
              <a:t>Как работает продукт «Управляй здоровьем!»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-364617" y="1976418"/>
            <a:ext cx="1194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u="sng" dirty="0" smtClean="0">
                <a:solidFill>
                  <a:srgbClr val="FF0000"/>
                </a:solidFill>
              </a:rPr>
              <a:t>Без страховки</a:t>
            </a:r>
            <a:endParaRPr lang="ru-RU" sz="1200" u="sng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6200000">
            <a:off x="-1180826" y="4516493"/>
            <a:ext cx="28624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u="sng" dirty="0" smtClean="0">
                <a:solidFill>
                  <a:srgbClr val="1F497D">
                    <a:lumMod val="50000"/>
                  </a:srgbClr>
                </a:solidFill>
              </a:rPr>
              <a:t>С полисом «Управляй здоровьем!»</a:t>
            </a:r>
            <a:endParaRPr lang="ru-RU" sz="1200" u="sng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98265" y="1588740"/>
            <a:ext cx="12729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1. Человек тратит деньги, а на что – уже не вспомнит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625033" y="1596488"/>
            <a:ext cx="1376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2. Прекрасно живет и надеется, что проблемы его не коснутся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129240" y="741060"/>
            <a:ext cx="27743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/>
            <a:endParaRPr lang="ru-RU" sz="1000" dirty="0">
              <a:solidFill>
                <a:srgbClr val="FF0000"/>
              </a:solidFill>
            </a:endParaRPr>
          </a:p>
          <a:p>
            <a:r>
              <a:rPr lang="ru-RU" sz="1000" b="1" dirty="0" smtClean="0">
                <a:solidFill>
                  <a:srgbClr val="FF0000"/>
                </a:solidFill>
              </a:rPr>
              <a:t>4. Сам </a:t>
            </a:r>
            <a:r>
              <a:rPr lang="ru-RU" sz="1000" b="1" dirty="0">
                <a:solidFill>
                  <a:srgbClr val="FF0000"/>
                </a:solidFill>
              </a:rPr>
              <a:t>п</a:t>
            </a:r>
            <a:r>
              <a:rPr lang="ru-RU" sz="1000" b="1" dirty="0" smtClean="0">
                <a:solidFill>
                  <a:srgbClr val="FF0000"/>
                </a:solidFill>
              </a:rPr>
              <a:t>олностью оплачивает лечение: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Перепроверка диагноза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Поиск и подбор клиники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Консультации по лечению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Расходы на больницу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Расходы на врачей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Расходы на лекарства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Дорога и проживание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FF0000"/>
                </a:solidFill>
              </a:rPr>
              <a:t>Прочие сопутствующие расходы</a:t>
            </a:r>
          </a:p>
          <a:p>
            <a:pPr marL="177800"/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347940" y="926016"/>
            <a:ext cx="2724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indent="-82550"/>
            <a:r>
              <a:rPr lang="ru-RU" sz="1000" b="1" dirty="0">
                <a:solidFill>
                  <a:srgbClr val="FF0000"/>
                </a:solidFill>
              </a:rPr>
              <a:t>3. Что делать?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Куда обращаться?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Правильный ли диагноз поставили?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Эффективен ли будет назначенный курс лечения?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Как получить квоту?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Сколько времени ждать лечения?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FF0000"/>
                </a:solidFill>
              </a:rPr>
              <a:t>И пр. и </a:t>
            </a:r>
            <a:r>
              <a:rPr lang="ru-RU" sz="1000" dirty="0" err="1">
                <a:solidFill>
                  <a:srgbClr val="FF0000"/>
                </a:solidFill>
              </a:rPr>
              <a:t>пр</a:t>
            </a:r>
            <a:r>
              <a:rPr lang="ru-RU" sz="1000" dirty="0">
                <a:solidFill>
                  <a:srgbClr val="FF0000"/>
                </a:solidFill>
              </a:rPr>
              <a:t>….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5647" y="3930294"/>
            <a:ext cx="1113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1. Клиент  покупает полис</a:t>
            </a:r>
            <a:endParaRPr lang="ru-RU" sz="10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550028" y="3928783"/>
            <a:ext cx="18817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2. Прекрасно живет и </a:t>
            </a:r>
            <a:r>
              <a:rPr lang="ru-RU" sz="1000" u="sng" dirty="0" smtClean="0">
                <a:solidFill>
                  <a:srgbClr val="1F497D">
                    <a:lumMod val="50000"/>
                  </a:srgbClr>
                </a:solidFill>
              </a:rPr>
              <a:t>ЗНАЕТ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, что у него все хорошо.</a:t>
            </a:r>
          </a:p>
          <a:p>
            <a:pPr marL="0" lvl="1"/>
            <a:endParaRPr lang="ru-RU" sz="1000" dirty="0" smtClean="0">
              <a:solidFill>
                <a:srgbClr val="1F497D">
                  <a:lumMod val="50000"/>
                </a:srgbClr>
              </a:solidFill>
            </a:endParaRPr>
          </a:p>
          <a:p>
            <a:pPr marL="0" lvl="1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Потому что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к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аждый год ВТБ Страхование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информирует о том, где, как и когда можно пройти специализированное онкологическое обследование, в </a:t>
            </a:r>
            <a:r>
              <a:rPr lang="ru-RU" sz="1000" dirty="0" err="1">
                <a:solidFill>
                  <a:srgbClr val="1F497D">
                    <a:lumMod val="50000"/>
                  </a:srgbClr>
                </a:solidFill>
              </a:rPr>
              <a:t>т.ч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. бесплатно в рамках государственных программ по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ОМС и скрининговых программ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218720" y="3926117"/>
            <a:ext cx="28275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5.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Выплата: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 до  2 400 000 млн руб. при «онкологическом заболевании» и до 1 200 000 руб. при «критическом риске»!</a:t>
            </a:r>
          </a:p>
          <a:p>
            <a:r>
              <a:rPr lang="ru-RU" sz="800" dirty="0" smtClean="0">
                <a:solidFill>
                  <a:srgbClr val="1F497D">
                    <a:lumMod val="50000"/>
                  </a:srgbClr>
                </a:solidFill>
              </a:rPr>
              <a:t>(в зависимости от программы и года страхования)</a:t>
            </a:r>
          </a:p>
          <a:p>
            <a:endParaRPr lang="ru-RU" sz="1000" dirty="0" smtClean="0">
              <a:solidFill>
                <a:srgbClr val="1F497D">
                  <a:lumMod val="50000"/>
                </a:srgbClr>
              </a:solidFill>
            </a:endParaRPr>
          </a:p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Клиент тратит только на: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При необходимости – современные лекарства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Дорога и проживание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Прочие сопутствующие 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5198" y="3926823"/>
            <a:ext cx="282222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Бесплатно услуга «Второе мнение»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– обследование на верность диагноза! </a:t>
            </a:r>
            <a:endParaRPr lang="ru-RU" sz="1000" dirty="0" smtClean="0">
              <a:solidFill>
                <a:srgbClr val="1F497D">
                  <a:lumMod val="50000"/>
                </a:srgbClr>
              </a:solidFill>
            </a:endParaRPr>
          </a:p>
          <a:p>
            <a:pPr lvl="0"/>
            <a:r>
              <a:rPr lang="ru-RU" sz="800" dirty="0" smtClean="0">
                <a:solidFill>
                  <a:srgbClr val="1F497D">
                    <a:lumMod val="50000"/>
                  </a:srgbClr>
                </a:solidFill>
              </a:rPr>
              <a:t>(</a:t>
            </a:r>
            <a:r>
              <a:rPr lang="ru-RU" sz="800" dirty="0">
                <a:solidFill>
                  <a:srgbClr val="1F497D">
                    <a:lumMod val="50000"/>
                  </a:srgbClr>
                </a:solidFill>
              </a:rPr>
              <a:t>при риске «онкологическое заболевание</a:t>
            </a:r>
            <a:r>
              <a:rPr lang="ru-RU" sz="800" dirty="0" smtClean="0">
                <a:solidFill>
                  <a:srgbClr val="1F497D">
                    <a:lumMod val="50000"/>
                  </a:srgbClr>
                </a:solidFill>
              </a:rPr>
              <a:t>»)</a:t>
            </a:r>
          </a:p>
          <a:p>
            <a:pPr lvl="0"/>
            <a:endParaRPr lang="ru-RU" sz="800" dirty="0">
              <a:solidFill>
                <a:srgbClr val="1F497D">
                  <a:lumMod val="50000"/>
                </a:srgbClr>
              </a:solidFill>
            </a:endParaRPr>
          </a:p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Бесплатно оказываем помощь: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консультации по плану лечения 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подбор профильной клиники в РФ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рекомендации по современным и эффективным лекарствам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проведение по процедуре получения квот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юридическую поддержку и защита прав пациента</a:t>
            </a:r>
          </a:p>
          <a:p>
            <a:pPr marL="261938" lvl="1" indent="-171450"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помощь профильных психологов и пр.</a:t>
            </a:r>
          </a:p>
          <a:p>
            <a:pPr marL="90488" lvl="1">
              <a:tabLst>
                <a:tab pos="628650" algn="l"/>
              </a:tabLst>
              <a:defRPr/>
            </a:pP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Клиент тратит минимум своих средств и получает максимально возможное лучшее лечение!</a:t>
            </a:r>
          </a:p>
          <a:p>
            <a:pPr marL="90488" lvl="1">
              <a:tabLst>
                <a:tab pos="628650" algn="l"/>
              </a:tabLst>
              <a:defRPr/>
            </a:pPr>
            <a:r>
              <a:rPr lang="ru-RU" sz="800" dirty="0">
                <a:solidFill>
                  <a:srgbClr val="1F497D">
                    <a:lumMod val="50000"/>
                  </a:srgbClr>
                </a:solidFill>
              </a:rPr>
              <a:t>(при риске «онкологическое заболевание</a:t>
            </a:r>
            <a:r>
              <a:rPr lang="ru-RU" sz="800" dirty="0" smtClean="0">
                <a:solidFill>
                  <a:srgbClr val="1F497D">
                    <a:lumMod val="50000"/>
                  </a:srgbClr>
                </a:solidFill>
              </a:rPr>
              <a:t>»)</a:t>
            </a:r>
            <a:endParaRPr lang="ru-RU" sz="8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характеристики продукта</a:t>
            </a:r>
            <a:endParaRPr lang="ru-RU" sz="1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4603"/>
              </p:ext>
            </p:extLst>
          </p:nvPr>
        </p:nvGraphicFramePr>
        <p:xfrm>
          <a:off x="194271" y="807656"/>
          <a:ext cx="8243559" cy="524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973"/>
                <a:gridCol w="6364586"/>
              </a:tblGrid>
              <a:tr h="2878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Параметр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n-lt"/>
                        </a:rPr>
                        <a:t>Управляй здоровьем!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1376962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Риски</a:t>
                      </a:r>
                      <a:endParaRPr lang="ru-RU" sz="10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Диагноз онкологического заболевания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«Критические заболевания»: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Аортокоронарное шунтирование 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Инсульт 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Инфаркт миокарда 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Паралич 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Терминальная почечная недостаточность </a:t>
                      </a:r>
                    </a:p>
                    <a:p>
                      <a:pPr marL="271463" lvl="1" indent="-18097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Трансплантация органов </a:t>
                      </a:r>
                    </a:p>
                  </a:txBody>
                  <a:tcPr/>
                </a:tc>
              </a:tr>
              <a:tr h="615457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Страховые суммы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Страховая сумма единая агрегатная: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 «Оптимальный»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750 000 руб. </a:t>
                      </a:r>
                      <a:r>
                        <a:rPr lang="ru-RU" sz="1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 для рисков онкологии и «критических рисков» (выплата будет 750 000 руб. по любому риску в первый год и каждый год растет на 50 000 руб.)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Вариант «Элитный»: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1 500 000 руб. </a:t>
                      </a:r>
                      <a:r>
                        <a:rPr lang="ru-RU" sz="10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онкологических заболеваний и каждый год растет на 100 000 руб.,</a:t>
                      </a:r>
                      <a:r>
                        <a:rPr lang="ru-RU" sz="1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но выплата по «критическим заболеваниям» будет 750 000 руб. в первый год страхования или половина от страховой суммы в последующие года. Т.е. выплата на третий год страхования по онкологии будет 1,8 млн </a:t>
                      </a:r>
                      <a:r>
                        <a:rPr lang="ru-RU" sz="1000" b="0" kern="12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0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а выплата по «критическим рискам» на третий год страхования будет 900 000 руб. (т.е. половина от 1,8 млн руб.)</a:t>
                      </a:r>
                    </a:p>
                  </a:txBody>
                  <a:tcPr/>
                </a:tc>
              </a:tr>
              <a:tr h="367873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 ожидания</a:t>
                      </a:r>
                      <a:endParaRPr lang="ru-RU" sz="10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 месяцев</a:t>
                      </a:r>
                    </a:p>
                  </a:txBody>
                  <a:tcPr/>
                </a:tc>
              </a:tr>
              <a:tr h="367873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Медицинский</a:t>
                      </a:r>
                      <a:r>
                        <a:rPr lang="ru-RU" sz="1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осмотр</a:t>
                      </a:r>
                      <a:endParaRPr lang="ru-RU" sz="10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Медицинский осмотр и </a:t>
                      </a:r>
                      <a:r>
                        <a:rPr lang="ru-RU" sz="10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андеррайтинг</a:t>
                      </a: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не нужны</a:t>
                      </a:r>
                    </a:p>
                  </a:txBody>
                  <a:tcPr/>
                </a:tc>
              </a:tr>
              <a:tr h="342825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уплаты</a:t>
                      </a:r>
                      <a:endParaRPr lang="ru-RU" sz="10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Единовременно</a:t>
                      </a:r>
                      <a:r>
                        <a:rPr lang="ru-RU" sz="1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(сразу вся сумма за все года страхования), р</a:t>
                      </a: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аз в год или раз в пол года</a:t>
                      </a:r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Срок страхования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3, 5, 7 или 10 лет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Виды полисов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Индивидуальный (1 застрахованный) или Семейный (застрахованные: 2 взрослых и до 3 детей)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</a:t>
                      </a:r>
                      <a:r>
                        <a:rPr lang="ru-RU" sz="10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уплаты</a:t>
                      </a:r>
                      <a:endParaRPr lang="ru-RU" sz="1000" b="1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Единоразово</a:t>
                      </a:r>
                      <a:r>
                        <a:rPr lang="ru-RU" sz="1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(за все годы страхования), ежегодно</a:t>
                      </a:r>
                      <a:r>
                        <a:rPr lang="ru-RU" sz="1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или раз в пол года</a:t>
                      </a:r>
                      <a:endParaRPr lang="ru-RU" sz="10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3"/>
          <p:cNvSpPr txBox="1">
            <a:spLocks/>
          </p:cNvSpPr>
          <p:nvPr/>
        </p:nvSpPr>
        <p:spPr>
          <a:xfrm>
            <a:off x="8512859" y="6586537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21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успешности продаж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22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59869" y="1086885"/>
            <a:ext cx="9084129" cy="558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lvl="0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Решение проблемы одного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из основных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страхов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россиян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– предоставить помощь и организацию лечения и деньги,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если произойдет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несчастье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pPr marL="354013" lvl="0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Не нужен </a:t>
            </a:r>
            <a:r>
              <a:rPr lang="ru-RU" sz="1400" i="1" dirty="0" err="1" smtClean="0">
                <a:solidFill>
                  <a:schemeClr val="tx2">
                    <a:lumMod val="75000"/>
                  </a:schemeClr>
                </a:solidFill>
              </a:rPr>
              <a:t>андеррайтинг</a:t>
            </a:r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54013" lvl="0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u="sng" dirty="0" smtClean="0">
                <a:solidFill>
                  <a:schemeClr val="tx2">
                    <a:lumMod val="75000"/>
                  </a:schemeClr>
                </a:solidFill>
              </a:rPr>
              <a:t>Не нужен медицинский осмотр</a:t>
            </a:r>
            <a:endParaRPr lang="ru-RU" sz="1400" i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354013" lvl="0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Легкость расчета (коробочное решение) </a:t>
            </a:r>
          </a:p>
          <a:p>
            <a:pPr marL="354013" lvl="0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Доступная цена: от 5 590 руб. в год для взрослого и от 2 990 руб. для детей</a:t>
            </a:r>
          </a:p>
          <a:p>
            <a:pPr marL="354013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Индексация страховой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суммы: каждый год увеличивается на 50 000 или 100 000 руб. без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увеличения страхового взноса</a:t>
            </a:r>
          </a:p>
          <a:p>
            <a:pPr marL="354013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Возможность одним полисом оформить страхование на всю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семью</a:t>
            </a:r>
          </a:p>
          <a:p>
            <a:pPr marL="354013" indent="-354013">
              <a:spcBef>
                <a:spcPts val="0"/>
              </a:spcBef>
              <a:spcAft>
                <a:spcPts val="1700"/>
              </a:spcAft>
              <a:buFont typeface="Wingdings" pitchFamily="2" charset="2"/>
              <a:buChar char="ü"/>
              <a:tabLst>
                <a:tab pos="628650" algn="l"/>
              </a:tabLst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Уникальные возможности для продаж: практически нулевое проникновение подобных страховок среди аудитории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69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23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alibri" pitchFamily="34" charset="0"/>
              </a:rPr>
              <a:t>Стоимость продукта</a:t>
            </a:r>
            <a:endParaRPr lang="ru-RU" dirty="0"/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0" y="0"/>
            <a:ext cx="9144000" cy="692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ru-RU" sz="2000" b="1" i="1" kern="1200" dirty="0">
                <a:solidFill>
                  <a:srgbClr val="0A297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8271" y="1337572"/>
            <a:ext cx="5103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Индивидуальный полис (ежегодный взнос, руб.)</a:t>
            </a:r>
            <a:endParaRPr lang="ru-RU" sz="1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53112"/>
              </p:ext>
            </p:extLst>
          </p:nvPr>
        </p:nvGraphicFramePr>
        <p:xfrm>
          <a:off x="252542" y="1687372"/>
          <a:ext cx="8473447" cy="3840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818"/>
                <a:gridCol w="1323703"/>
                <a:gridCol w="1254034"/>
                <a:gridCol w="1924594"/>
                <a:gridCol w="1280160"/>
                <a:gridCol w="1968138"/>
              </a:tblGrid>
              <a:tr h="359147">
                <a:tc rowSpan="2"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>
                          <a:effectLst/>
                        </a:rPr>
                        <a:t>Возраст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Страховая сумма </a:t>
                      </a:r>
                      <a:r>
                        <a:rPr lang="ru-RU" sz="1000" dirty="0" smtClean="0">
                          <a:effectLst/>
                        </a:rPr>
                        <a:t>- 750</a:t>
                      </a:r>
                      <a:r>
                        <a:rPr lang="ru-RU" sz="1000" dirty="0">
                          <a:effectLst/>
                        </a:rPr>
                        <a:t> 000 руб.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Страховая сумма </a:t>
                      </a:r>
                      <a:r>
                        <a:rPr lang="ru-RU" sz="1000" dirty="0" smtClean="0">
                          <a:effectLst/>
                        </a:rPr>
                        <a:t>- 1 </a:t>
                      </a:r>
                      <a:r>
                        <a:rPr lang="ru-RU" sz="1000" dirty="0">
                          <a:effectLst/>
                        </a:rPr>
                        <a:t>500 000 руб.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55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 </a:t>
                      </a:r>
                    </a:p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критические 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</a:t>
                      </a:r>
                    </a:p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критические 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11">
                <a:tc rowSpan="4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3 года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 1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2 990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3 990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5 990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6 990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5 590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9 990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10 559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8 990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16 590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25 990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38 590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11">
                <a:tc rowSpan="4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5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 1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2 990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3 990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5 990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6 990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6 590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9 990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19 990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15 590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30 990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29 590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44 990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11">
                <a:tc rowSpan="4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7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 1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2 990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3 990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5 990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6 990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7 590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21 590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34 590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35 990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35 990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52 590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11">
                <a:tc rowSpan="4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10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до 1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2 990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3 990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5 990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6 990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8 990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26 990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29 590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28 590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42 590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21 590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43 590</a:t>
                      </a:r>
                      <a:endParaRPr lang="ru-RU" sz="10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41 590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63 590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4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24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062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alibri" pitchFamily="34" charset="0"/>
              </a:rPr>
              <a:t>Стоимость продукта</a:t>
            </a:r>
            <a:endParaRPr lang="ru-RU" dirty="0"/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0" y="0"/>
            <a:ext cx="9144000" cy="692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ru-RU" sz="2000" b="1" i="1" kern="1200" dirty="0">
                <a:solidFill>
                  <a:srgbClr val="0A297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6550" y="1460004"/>
            <a:ext cx="76311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Семейный полис (2 взрослых + 3 несовершеннолетних ребенка, ежегодный взнос, руб.)</a:t>
            </a:r>
            <a:endParaRPr lang="ru-RU" sz="1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439610"/>
              </p:ext>
            </p:extLst>
          </p:nvPr>
        </p:nvGraphicFramePr>
        <p:xfrm>
          <a:off x="252542" y="1809298"/>
          <a:ext cx="8473447" cy="384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818"/>
                <a:gridCol w="1323703"/>
                <a:gridCol w="1254034"/>
                <a:gridCol w="1924594"/>
                <a:gridCol w="1280160"/>
                <a:gridCol w="1968138"/>
              </a:tblGrid>
              <a:tr h="440344">
                <a:tc rowSpan="2"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>
                          <a:effectLst/>
                        </a:rPr>
                        <a:t>Возраст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Страховая сумма </a:t>
                      </a:r>
                      <a:r>
                        <a:rPr lang="ru-RU" sz="1000" dirty="0" smtClean="0">
                          <a:effectLst/>
                        </a:rPr>
                        <a:t>- 750</a:t>
                      </a:r>
                      <a:r>
                        <a:rPr lang="ru-RU" sz="1000" dirty="0">
                          <a:effectLst/>
                        </a:rPr>
                        <a:t> 000 руб.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Страховая сумма </a:t>
                      </a:r>
                      <a:r>
                        <a:rPr lang="ru-RU" sz="1000" dirty="0" smtClean="0">
                          <a:effectLst/>
                        </a:rPr>
                        <a:t>- 1 </a:t>
                      </a:r>
                      <a:r>
                        <a:rPr lang="ru-RU" sz="1000" dirty="0">
                          <a:effectLst/>
                        </a:rPr>
                        <a:t>500 000 руб.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90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 </a:t>
                      </a:r>
                    </a:p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критические 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Онкологические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</a:t>
                      </a:r>
                    </a:p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критические 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заболевания</a:t>
                      </a:r>
                      <a:endParaRPr lang="ru-RU" sz="1000" b="1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rowSpan="3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3 года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21 118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29 180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17 980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49 180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77 180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rowSpan="3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5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23 980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35 180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37 980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57 180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61 980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59 180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89 980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rowSpan="3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7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29 180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43 180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69 180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71 980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105 180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rowSpan="3"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ru-RU" sz="1000" dirty="0">
                          <a:effectLst/>
                        </a:rPr>
                        <a:t>10 лет</a:t>
                      </a:r>
                      <a:endParaRPr lang="ru-RU" sz="1000" b="1" dirty="0"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42005" marR="420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18 до 45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17 980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35 180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53 980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46 до 50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57 180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85 180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</a:tabLst>
                      </a:pPr>
                      <a:r>
                        <a:rPr lang="x-none" sz="10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 51 до 55 </a:t>
                      </a:r>
                      <a:r>
                        <a:rPr lang="x-none" sz="1000" b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83 180</a:t>
                      </a:r>
                      <a:endParaRPr lang="ru-RU" sz="1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127 180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1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и факты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772" y="716046"/>
            <a:ext cx="894397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Главные проблемы, с которыми сталкиваются люди:</a:t>
            </a:r>
          </a:p>
          <a:p>
            <a:endParaRPr lang="ru-RU" sz="1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Дефицит информации и знаний о:</a:t>
            </a:r>
          </a:p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</a:rPr>
              <a:t>заболевании </a:t>
            </a:r>
            <a:r>
              <a:rPr lang="ru-RU" altLang="ru-RU" sz="1200" i="1" dirty="0">
                <a:solidFill>
                  <a:schemeClr val="tx2">
                    <a:lumMod val="75000"/>
                  </a:schemeClr>
                </a:solidFill>
              </a:rPr>
              <a:t>и роли профилактики и регулярных медицинских </a:t>
            </a: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</a:rPr>
              <a:t>осмотров</a:t>
            </a:r>
          </a:p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altLang="ru-RU" sz="1200" i="1" dirty="0" smtClean="0">
                <a:solidFill>
                  <a:schemeClr val="tx2">
                    <a:lumMod val="75000"/>
                  </a:schemeClr>
                </a:solidFill>
              </a:rPr>
              <a:t>правах пациентов и обязанностей медицинских учреждений</a:t>
            </a:r>
            <a:endParaRPr lang="ru-RU" alt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возможностях, которые есть у пациента в рамках системы обязательного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медицинского страхования (ОМС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современных и эффективных лекарствах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lvl="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важности реабилитационных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мероприятий для пациента и родственников</a:t>
            </a:r>
          </a:p>
          <a:p>
            <a:pPr lvl="0"/>
            <a:endParaRPr lang="ru-RU" sz="14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</a:rPr>
              <a:t>2.  Дефицит финансирования: как в системе здравоохранения, так и у пациентов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Лишь каждый 6-й пациент полностью обеспечен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требуемыми лекарствами (по данным ВШЭ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). 5 других ощущают нехватку лекарств.</a:t>
            </a:r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45% всех денег на лекарственное обеспечение тратится на лечение 2% всех онкологических пациентов. Остальные пациенты ограничены в доступе к необходимому им лечению в силу значительного дефицита финансирования.</a:t>
            </a: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Высокая коррупционная составляющая</a:t>
            </a: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Отсутствие единых стандартов, по которым должна осуществляться реализация государственных гарантий, ведет к нарушению прав пациентов и недоступности бесплатного лечения.</a:t>
            </a:r>
          </a:p>
          <a:p>
            <a:pPr marL="285750" indent="-285750" fontAlgn="base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За последние 3 года объем финансирования не увеличился. В дальнейшем прогнозируется лишь ухудшение этих показателей из-за снижения финансирования здравоохранения.</a:t>
            </a:r>
          </a:p>
          <a:p>
            <a:endParaRPr lang="ru-RU" sz="1100" dirty="0"/>
          </a:p>
          <a:p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25720" y="6147303"/>
            <a:ext cx="5238747" cy="5750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аждая 3-я </a:t>
            </a:r>
            <a:r>
              <a:rPr lang="ru-RU" dirty="0">
                <a:solidFill>
                  <a:srgbClr val="FF0000"/>
                </a:solidFill>
              </a:rPr>
              <a:t>упаковка лекарств для лечения рака покупается за деньги </a:t>
            </a:r>
            <a:r>
              <a:rPr lang="ru-RU" dirty="0" smtClean="0">
                <a:solidFill>
                  <a:srgbClr val="FF0000"/>
                </a:solidFill>
              </a:rPr>
              <a:t>пациентов*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43697" y="6586994"/>
            <a:ext cx="225742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i="1" dirty="0" smtClean="0">
                <a:solidFill>
                  <a:srgbClr val="1F497D">
                    <a:lumMod val="75000"/>
                  </a:srgbClr>
                </a:solidFill>
              </a:rPr>
              <a:t>*по </a:t>
            </a:r>
            <a:r>
              <a:rPr lang="ru-RU" sz="800" i="1" dirty="0">
                <a:solidFill>
                  <a:srgbClr val="1F497D">
                    <a:lumMod val="75000"/>
                  </a:srgbClr>
                </a:solidFill>
              </a:rPr>
              <a:t>данным НП «Равное право на жизнь»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3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0903" y="1636034"/>
            <a:ext cx="7514377" cy="224064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0" dirty="0" smtClean="0">
                <a:solidFill>
                  <a:srgbClr val="FF0000"/>
                </a:solidFill>
              </a:rPr>
              <a:t>С какими проблемами </a:t>
            </a:r>
            <a:br>
              <a:rPr lang="ru-RU" sz="2400" b="0" dirty="0" smtClean="0">
                <a:solidFill>
                  <a:srgbClr val="FF0000"/>
                </a:solidFill>
              </a:rPr>
            </a:br>
            <a:r>
              <a:rPr lang="ru-RU" sz="2400" b="0" dirty="0" smtClean="0">
                <a:solidFill>
                  <a:srgbClr val="FF0000"/>
                </a:solidFill>
              </a:rPr>
              <a:t>сталкивается человек, получивший диагноз </a:t>
            </a:r>
            <a:br>
              <a:rPr lang="ru-RU" sz="2400" b="0" dirty="0" smtClean="0">
                <a:solidFill>
                  <a:srgbClr val="FF0000"/>
                </a:solidFill>
              </a:rPr>
            </a:br>
            <a:r>
              <a:rPr lang="ru-RU" sz="2400" b="0" dirty="0" smtClean="0">
                <a:solidFill>
                  <a:srgbClr val="FF0000"/>
                </a:solidFill>
              </a:rPr>
              <a:t>«онкологическое заболевание»?</a:t>
            </a:r>
            <a:endParaRPr lang="ru-RU" sz="24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4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чем сталкивается пациент </a:t>
            </a:r>
            <a:r>
              <a:rPr lang="ru-RU" sz="1400" dirty="0" smtClean="0"/>
              <a:t>(1 из 2)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7001" y="1032123"/>
            <a:ext cx="8966199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1600" b="1" i="1" dirty="0" smtClean="0">
                <a:solidFill>
                  <a:srgbClr val="FF0000"/>
                </a:solidFill>
              </a:rPr>
              <a:t>Отсутствие информации</a:t>
            </a:r>
          </a:p>
          <a:p>
            <a:r>
              <a:rPr lang="ru-RU" altLang="ru-RU" sz="1200" i="1" dirty="0">
                <a:solidFill>
                  <a:srgbClr val="FF0000"/>
                </a:solidFill>
              </a:rPr>
              <a:t>Люди не имеют открытых , объективных источников информации о заболевании и роли профилактики и регулярных медицинских осмотров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О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том, что рак сейчас эффективно поддается лечению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Где и как пройти специализированный онкологический осмотр? 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На каких условиях, какие возможности предоставляет система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обязательного медицинского страхования (ОМС) ?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Где найти квалифицированных специалистов и как к ним попасть на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прием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? Обычный врач (не онколог) не распознает рак, даже видя симптомы.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Какие права имеет каждый гражданин по ОМС?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ru-RU" sz="1600" b="1" i="1" dirty="0" smtClean="0">
                <a:solidFill>
                  <a:srgbClr val="FF0000"/>
                </a:solidFill>
              </a:rPr>
              <a:t>2. Низкое </a:t>
            </a:r>
            <a:r>
              <a:rPr lang="ru-RU" sz="1600" b="1" i="1" dirty="0">
                <a:solidFill>
                  <a:srgbClr val="FF0000"/>
                </a:solidFill>
              </a:rPr>
              <a:t>качество диагностики и ошибки в диагностике заболевания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Часто ставится ошибочный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диагноз: «онкологию» принимают за обычное не опасное заболевание (обычный врач не идентифицирует онкологическое заболевание, хотя и может видеть его симптомы)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altLang="ru-RU" sz="1100" i="1" dirty="0" smtClean="0">
                <a:solidFill>
                  <a:schemeClr val="tx2">
                    <a:lumMod val="75000"/>
                  </a:schemeClr>
                </a:solidFill>
              </a:rPr>
              <a:t>Проблемы с качеством </a:t>
            </a:r>
            <a:r>
              <a:rPr lang="ru-RU" altLang="ru-RU" sz="1100" i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altLang="ru-RU" sz="1100" i="1" dirty="0" smtClean="0">
                <a:solidFill>
                  <a:schemeClr val="tx2">
                    <a:lumMod val="75000"/>
                  </a:schemeClr>
                </a:solidFill>
              </a:rPr>
              <a:t>квалификацией </a:t>
            </a:r>
            <a:r>
              <a:rPr lang="ru-RU" altLang="ru-RU" sz="1100" i="1" dirty="0">
                <a:solidFill>
                  <a:schemeClr val="tx2">
                    <a:lumMod val="75000"/>
                  </a:schemeClr>
                </a:solidFill>
              </a:rPr>
              <a:t>медицинских работников в удалении от </a:t>
            </a:r>
            <a:r>
              <a:rPr lang="ru-RU" altLang="ru-RU" sz="1100" i="1" dirty="0" smtClean="0">
                <a:solidFill>
                  <a:schemeClr val="tx2">
                    <a:lumMod val="75000"/>
                  </a:schemeClr>
                </a:solidFill>
              </a:rPr>
              <a:t>центра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Даже если верно определяют,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что заболевание является онкологическим, то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не могут понять: какой вид и на какой стадии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Из-за ошибок в диагностике назначают неправильное лечение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Часто назначают операции там, где операция не нужна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ru-RU" sz="1600" b="1" i="1" dirty="0" smtClean="0">
                <a:solidFill>
                  <a:srgbClr val="FF0000"/>
                </a:solidFill>
              </a:rPr>
              <a:t>3. Затягивание сроков начала </a:t>
            </a:r>
            <a:r>
              <a:rPr lang="ru-RU" sz="1600" b="1" i="1" dirty="0">
                <a:solidFill>
                  <a:srgbClr val="FF0000"/>
                </a:solidFill>
              </a:rPr>
              <a:t>лечения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Сперва предлагают оформить инвалидность, прежде чем предоставить медицинскую помощь и лекарственное обеспечение. 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Сложности при оформлении инвалидности, отказ в выдаче направления на МСЭК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Очень длинные очереди к врачам.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Пример: в Москве запись к районному онкологу официально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минимум за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недели,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в Санкт-Петербурге консультации у </a:t>
            </a:r>
            <a:r>
              <a:rPr lang="ru-RU" sz="1100" i="1" dirty="0" err="1">
                <a:solidFill>
                  <a:schemeClr val="tx2">
                    <a:lumMod val="75000"/>
                  </a:schemeClr>
                </a:solidFill>
              </a:rPr>
              <a:t>химиотерапевта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 ждут по 2 месяца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Не прозрачная бюрократическая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система закупки лекарственных препаратов, нужны недели и месяцы на прохождение индивидуальной заявки на препарат от врача до поступления лекарства в аптеку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5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чем сталкивается пациент </a:t>
            </a:r>
            <a:r>
              <a:rPr lang="ru-RU" sz="1400" dirty="0" smtClean="0"/>
              <a:t>(2 из 2)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" y="720545"/>
            <a:ext cx="922548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500" b="1" i="1" dirty="0" smtClean="0">
                <a:solidFill>
                  <a:srgbClr val="FF0000"/>
                </a:solidFill>
              </a:rPr>
              <a:t>4. Коррупция </a:t>
            </a:r>
            <a:r>
              <a:rPr lang="ru-RU" sz="1500" b="1" i="1" dirty="0">
                <a:solidFill>
                  <a:srgbClr val="FF0000"/>
                </a:solidFill>
              </a:rPr>
              <a:t>и отсутствие возможности пользоваться </a:t>
            </a:r>
            <a:r>
              <a:rPr lang="ru-RU" sz="1500" b="1" i="1" dirty="0" smtClean="0">
                <a:solidFill>
                  <a:srgbClr val="FF0000"/>
                </a:solidFill>
              </a:rPr>
              <a:t>положенным по системе </a:t>
            </a:r>
            <a:r>
              <a:rPr lang="ru-RU" sz="1500" b="1" i="1" dirty="0">
                <a:solidFill>
                  <a:srgbClr val="FF0000"/>
                </a:solidFill>
              </a:rPr>
              <a:t>ОМС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Как попасть на прием к врачу и получить место в стационаре?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Что делать с длинными очередями на прием и необходимостью ожидания недели и месяцы?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Оплата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требуется на каждом этапе лечения: дополнительная консультация профессора, анестезия, хирургия, уход после операции (судно, уколы и пр.). </a:t>
            </a:r>
            <a:endParaRPr lang="ru-RU" sz="11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Коррупция приводит к завышению стоимости лечения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Имея направление в стационар, пациенты часто вынуждены перед госпитализацией сдавать анализы и делать обследования за свой счет, хотя в стационаре это было бы не только бесплатно, но и гораздо быстрее.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Медицинскому сообществу выгодна ситуация дефицита и она может поддерживаться искусственно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Пример: обычная очередь на лучевую терапию – пол года, но «можно договориться» значительно быстрее.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r>
              <a:rPr lang="ru-RU" sz="1500" b="1" i="1" dirty="0">
                <a:solidFill>
                  <a:srgbClr val="FF0000"/>
                </a:solidFill>
              </a:rPr>
              <a:t>5. </a:t>
            </a:r>
            <a:r>
              <a:rPr lang="ru-RU" sz="1500" b="1" i="1" dirty="0" smtClean="0">
                <a:solidFill>
                  <a:srgbClr val="FF0000"/>
                </a:solidFill>
              </a:rPr>
              <a:t>Проблема с качеством и доступностью лекарственных препаратов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Дефицит лекарственных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препаратов, особенно эффективных современных (при этом качество препаратов оказывают решающую роль в эффективности лечения)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Отказ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в выписке рецептов (основная причина отказа - недостаточное финансирование)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Если удалось получить рецепт - отказ на этапе </a:t>
            </a:r>
            <a:r>
              <a:rPr lang="ru-RU" sz="1100" i="1" dirty="0" err="1">
                <a:solidFill>
                  <a:schemeClr val="tx2">
                    <a:lumMod val="75000"/>
                  </a:schemeClr>
                </a:solidFill>
              </a:rPr>
              <a:t>отоваривания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 по рецепту в аптеке (основные 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причины: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отсутствие препарата, нет денег по федеральной либо региональной льготе, препарат не показан по стандарту лечения (в </a:t>
            </a:r>
            <a:r>
              <a:rPr lang="ru-RU" sz="1100" i="1" dirty="0" err="1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. ранняя стадия заболевания), препарат не включен в льготный перечень, отсутствие пациента в заявке на получение лекарственного средства и пр. и пр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Огромное количество подделок (до 50%)</a:t>
            </a: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Дефицит </a:t>
            </a:r>
            <a:r>
              <a:rPr lang="ru-RU" sz="1100" i="1" dirty="0" err="1" smtClean="0">
                <a:solidFill>
                  <a:schemeClr val="tx2">
                    <a:lumMod val="75000"/>
                  </a:schemeClr>
                </a:solidFill>
              </a:rPr>
              <a:t>обезболевающих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 препаратов</a:t>
            </a:r>
            <a:endParaRPr lang="ru-RU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355600" lvl="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Массовое применение низкокачественных </a:t>
            </a:r>
            <a:r>
              <a:rPr lang="ru-RU" sz="1100" i="1" dirty="0" err="1" smtClean="0">
                <a:solidFill>
                  <a:schemeClr val="tx2">
                    <a:lumMod val="75000"/>
                  </a:schemeClr>
                </a:solidFill>
              </a:rPr>
              <a:t>дженериков</a:t>
            </a:r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</a:rPr>
              <a:t>*. 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При этом врач не может выписать современный эффективный препарат, а может выписать и советовать только то, что закупается государством – массовые </a:t>
            </a:r>
            <a:r>
              <a:rPr lang="ru-RU" sz="1100" i="1" dirty="0" err="1">
                <a:solidFill>
                  <a:schemeClr val="tx2">
                    <a:lumMod val="75000"/>
                  </a:schemeClr>
                </a:solidFill>
              </a:rPr>
              <a:t>дженерики</a:t>
            </a: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ru-RU" sz="1500" b="1" i="1" dirty="0" smtClean="0">
                <a:solidFill>
                  <a:srgbClr val="FF0000"/>
                </a:solidFill>
              </a:rPr>
              <a:t>6. Отсутствие </a:t>
            </a:r>
            <a:r>
              <a:rPr lang="ru-RU" sz="1500" b="1" i="1" dirty="0">
                <a:solidFill>
                  <a:srgbClr val="FF0000"/>
                </a:solidFill>
              </a:rPr>
              <a:t>реабилитационных </a:t>
            </a:r>
            <a:r>
              <a:rPr lang="ru-RU" sz="1500" b="1" i="1" dirty="0" smtClean="0">
                <a:solidFill>
                  <a:srgbClr val="FF0000"/>
                </a:solidFill>
              </a:rPr>
              <a:t>мероприятий для пациента и родственников</a:t>
            </a:r>
            <a:endParaRPr lang="ru-RU" sz="1500" b="1" i="1" dirty="0">
              <a:solidFill>
                <a:srgbClr val="FF0000"/>
              </a:solidFill>
            </a:endParaRP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Провели курс лечения – что дальше? Больной не знает, на сколько эффективно было лечение, какая профилактика дальше, что делать?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Нет психологической поддержки и консультации пациента и его родственников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Нет юридической защиты при отказе в реабилитационных мероприятиях, положенных по закону</a:t>
            </a:r>
          </a:p>
          <a:p>
            <a:pPr marL="355600" indent="-177800">
              <a:buFont typeface="Arial" panose="020B0604020202020204" pitchFamily="34" charset="0"/>
              <a:buChar char="•"/>
            </a:pPr>
            <a:r>
              <a:rPr lang="ru-RU" sz="1100" i="1" dirty="0">
                <a:solidFill>
                  <a:schemeClr val="tx2">
                    <a:lumMod val="75000"/>
                  </a:schemeClr>
                </a:solidFill>
              </a:rPr>
              <a:t>После прохождения лечения, качественные реабилитационные мероприятия имеют существенное значение, как для пациента, так и для его родственников, и могут в значительной степени играть существенную роль в вопросе выздоровления пациента.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6455" y="6245572"/>
            <a:ext cx="8644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ru-RU" sz="800" i="1" dirty="0" err="1" smtClean="0">
                <a:solidFill>
                  <a:schemeClr val="tx2">
                    <a:lumMod val="75000"/>
                  </a:schemeClr>
                </a:solidFill>
              </a:rPr>
              <a:t>Дженерик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 - непатентованный </a:t>
            </a:r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лекарственный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препарат, производящийся по аналогии с оригинальными, </a:t>
            </a:r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на действующее вещество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которых </a:t>
            </a:r>
            <a:r>
              <a:rPr lang="ru-RU" sz="800" i="1" dirty="0">
                <a:solidFill>
                  <a:schemeClr val="tx2">
                    <a:lumMod val="75000"/>
                  </a:schemeClr>
                </a:solidFill>
              </a:rPr>
              <a:t>истек срок патентной 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защиты (12 лет в США, до 25 лет в РФ). Фактически, </a:t>
            </a:r>
            <a:r>
              <a:rPr lang="ru-RU" sz="800" i="1" dirty="0" err="1" smtClean="0">
                <a:solidFill>
                  <a:schemeClr val="tx2">
                    <a:lumMod val="75000"/>
                  </a:schemeClr>
                </a:solidFill>
              </a:rPr>
              <a:t>дженерики</a:t>
            </a:r>
            <a:r>
              <a:rPr lang="ru-RU" sz="800" i="1" dirty="0" smtClean="0">
                <a:solidFill>
                  <a:schemeClr val="tx2">
                    <a:lumMod val="75000"/>
                  </a:schemeClr>
                </a:solidFill>
              </a:rPr>
              <a:t> – легальная качественная подделка, но без тех требований к качеству и контролем за производством, которые есть у официальных препаратов. За счет этого они значительно дешевле оригиналов. Также они не могут быть современными лекарствами (т.к. еще действует патент).</a:t>
            </a:r>
            <a:endParaRPr lang="ru-RU" sz="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0459" y="6434137"/>
            <a:ext cx="685800" cy="365125"/>
          </a:xfrm>
        </p:spPr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6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zyakov\Desktop\VTBins\!!! 2014\УЗ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709824"/>
            <a:ext cx="5715000" cy="477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Сокращение финансирование здравоохранения в 2014-2016гг.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7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83" y="5649813"/>
            <a:ext cx="8753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</a:rPr>
              <a:t>Онкологические пациенты в первую очередь испытают на себе дефицит финансирования, поскольку их лечение стоит намного дороже терапии любой другой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</a:rPr>
              <a:t>патологии. </a:t>
            </a:r>
          </a:p>
          <a:p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Это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</a:rPr>
              <a:t>приведет к массовым отказам в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</a:rPr>
              <a:t>лечении, еще большему дефициту лекарств и доступности терапии. </a:t>
            </a:r>
            <a:endParaRPr lang="ru-RU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375" y="1065627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К чему приводит такая ситуация: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Многие пациенты отказывается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от лечения, не поверив, что лечение возможно</a:t>
            </a:r>
          </a:p>
          <a:p>
            <a:pPr marL="228600" indent="-228600">
              <a:buAutoNum type="arabicPeriod"/>
            </a:pPr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Потеря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драгоценного времени: шансы на успешное выздоровление гораздо выше при быстром старте курса лечения</a:t>
            </a:r>
          </a:p>
          <a:p>
            <a:pPr marL="228600" indent="-228600">
              <a:buAutoNum type="arabicPeriod"/>
            </a:pPr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Обращение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к 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</a:rPr>
              <a:t>неквалифиированным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 экспертам – ошибочный диагноз или неправильный курс лечения</a:t>
            </a:r>
          </a:p>
          <a:p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</a:rPr>
              <a:t>Важно знать: 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4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Только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10% опухолей связано с генетическими факторами 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вирусами.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90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%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заболеваний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вызываются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воздействием внешних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факторов: экология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питание, образ жизни и пр.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000" i="1" dirty="0">
                <a:solidFill>
                  <a:schemeClr val="tx2">
                    <a:lumMod val="75000"/>
                  </a:schemeClr>
                </a:solidFill>
              </a:rPr>
              <a:t>Данные Комитета по профилактике рака ВОЗ)</a:t>
            </a:r>
          </a:p>
        </p:txBody>
      </p:sp>
    </p:spTree>
    <p:extLst>
      <p:ext uri="{BB962C8B-B14F-4D97-AF65-F5344CB8AC3E}">
        <p14:creationId xmlns:p14="http://schemas.microsoft.com/office/powerpoint/2010/main" val="22245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zyakov\Desktop\VTBins\!!! 2014\УЗ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196" y="833116"/>
            <a:ext cx="1566863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статистики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6680-2DAE-5746-B3FC-80B5A67D38A1}" type="slidenum">
              <a:rPr lang="ru-RU" sz="1100" smtClean="0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65688"/>
              </p:ext>
            </p:extLst>
          </p:nvPr>
        </p:nvGraphicFramePr>
        <p:xfrm>
          <a:off x="1725743" y="3011488"/>
          <a:ext cx="5692775" cy="2132012"/>
        </p:xfrm>
        <a:graphic>
          <a:graphicData uri="http://schemas.openxmlformats.org/drawingml/2006/table">
            <a:tbl>
              <a:tblPr/>
              <a:tblGrid>
                <a:gridCol w="1138237"/>
                <a:gridCol w="1139825"/>
                <a:gridCol w="1136650"/>
                <a:gridCol w="1139825"/>
                <a:gridCol w="1138238"/>
              </a:tblGrid>
              <a:tr h="54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  <a:tr h="54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69981" y="3114675"/>
            <a:ext cx="167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B2D83"/>
                </a:solidFill>
              </a:rPr>
              <a:t>4 стадия рака</a:t>
            </a:r>
            <a:endParaRPr lang="en-US" altLang="ru-RU">
              <a:solidFill>
                <a:srgbClr val="0B2D83"/>
              </a:solidFill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69981" y="3629025"/>
            <a:ext cx="167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B2D83"/>
                </a:solidFill>
              </a:rPr>
              <a:t>3 стадия рака</a:t>
            </a:r>
            <a:endParaRPr lang="en-US" altLang="ru-RU">
              <a:solidFill>
                <a:srgbClr val="0B2D8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69981" y="4162425"/>
            <a:ext cx="167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B2D83"/>
                </a:solidFill>
              </a:rPr>
              <a:t>2 стадия рака</a:t>
            </a:r>
            <a:endParaRPr lang="en-US" altLang="ru-RU">
              <a:solidFill>
                <a:srgbClr val="0B2D83"/>
              </a:solidFill>
            </a:endParaRPr>
          </a:p>
        </p:txBody>
      </p:sp>
      <p:sp>
        <p:nvSpPr>
          <p:cNvPr id="9" name="Text Box 52"/>
          <p:cNvSpPr txBox="1">
            <a:spLocks noChangeArrowheads="1"/>
          </p:cNvSpPr>
          <p:nvPr/>
        </p:nvSpPr>
        <p:spPr bwMode="auto">
          <a:xfrm>
            <a:off x="69981" y="4705350"/>
            <a:ext cx="1674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0B2D83"/>
                </a:solidFill>
              </a:rPr>
              <a:t>1 стадия рака</a:t>
            </a:r>
            <a:endParaRPr lang="en-US" altLang="ru-RU">
              <a:solidFill>
                <a:srgbClr val="0B2D83"/>
              </a:solidFill>
            </a:endParaRPr>
          </a:p>
        </p:txBody>
      </p:sp>
      <p:sp>
        <p:nvSpPr>
          <p:cNvPr id="10" name="Rectangle 55"/>
          <p:cNvSpPr>
            <a:spLocks noChangeArrowheads="1"/>
          </p:cNvSpPr>
          <p:nvPr/>
        </p:nvSpPr>
        <p:spPr bwMode="gray">
          <a:xfrm>
            <a:off x="1725743" y="3176588"/>
            <a:ext cx="419100" cy="2746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0000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gray">
          <a:xfrm>
            <a:off x="1725743" y="3679825"/>
            <a:ext cx="2736850" cy="274638"/>
          </a:xfrm>
          <a:prstGeom prst="rect">
            <a:avLst/>
          </a:prstGeom>
          <a:gradFill rotWithShape="1">
            <a:gsLst>
              <a:gs pos="0">
                <a:schemeClr val="hlink">
                  <a:alpha val="76000"/>
                  <a:lumMod val="91000"/>
                  <a:lumOff val="9000"/>
                </a:schemeClr>
              </a:gs>
              <a:gs pos="100000">
                <a:schemeClr val="hlink">
                  <a:gamma/>
                  <a:tint val="60000"/>
                  <a:invGamma/>
                  <a:lumMod val="58000"/>
                  <a:lumOff val="42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/>
        </p:spPr>
        <p:txBody>
          <a:bodyPr wrap="none" anchor="ctr">
            <a:flatTx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gray">
          <a:xfrm>
            <a:off x="1725743" y="4233863"/>
            <a:ext cx="3997325" cy="274637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rgbClr val="FFC0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6666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gray">
          <a:xfrm>
            <a:off x="1725743" y="4767263"/>
            <a:ext cx="5046270" cy="2746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AD67AA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1652718" y="5210175"/>
            <a:ext cx="6164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400" b="1"/>
              <a:t>0%               20%                40%                60%                80%              100%    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2294068" y="3159125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/>
              <a:t>13</a:t>
            </a:r>
            <a:r>
              <a:rPr lang="en-US" altLang="ru-RU" sz="1200" b="1"/>
              <a:t>%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4532443" y="3689350"/>
            <a:ext cx="8794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/>
              <a:t>55</a:t>
            </a:r>
            <a:r>
              <a:rPr lang="en-US" altLang="ru-RU" sz="1200" b="1"/>
              <a:t>%</a:t>
            </a:r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5811968" y="4100513"/>
            <a:ext cx="87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75</a:t>
            </a:r>
            <a:r>
              <a:rPr lang="en-US" altLang="ru-RU" sz="2400" b="1"/>
              <a:t>%</a:t>
            </a: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>
            <a:off x="6707060" y="4673600"/>
            <a:ext cx="87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/>
              <a:t>90</a:t>
            </a:r>
            <a:r>
              <a:rPr lang="en-US" altLang="ru-RU" sz="2400" b="1" dirty="0" smtClean="0"/>
              <a:t>%</a:t>
            </a:r>
            <a:endParaRPr lang="en-US" altLang="ru-RU" sz="2400" b="1" dirty="0"/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gray">
          <a:xfrm>
            <a:off x="320806" y="5711825"/>
            <a:ext cx="7381875" cy="1031875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" name="Прямоугольник 18"/>
          <p:cNvSpPr>
            <a:spLocks noChangeArrowheads="1"/>
          </p:cNvSpPr>
          <p:nvPr/>
        </p:nvSpPr>
        <p:spPr bwMode="auto">
          <a:xfrm>
            <a:off x="501781" y="5892800"/>
            <a:ext cx="6958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65188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65188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65188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65188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65188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>
                <a:solidFill>
                  <a:srgbClr val="0B2D83"/>
                </a:solidFill>
              </a:rPr>
              <a:t>В России рак молочной железы, гинекологические раки, выявленные в начальной стадии в </a:t>
            </a:r>
            <a:r>
              <a:rPr lang="ru-RU" altLang="ru-RU" dirty="0" smtClean="0">
                <a:solidFill>
                  <a:srgbClr val="0B2D83"/>
                </a:solidFill>
              </a:rPr>
              <a:t>90% </a:t>
            </a:r>
            <a:r>
              <a:rPr lang="ru-RU" altLang="ru-RU" dirty="0">
                <a:solidFill>
                  <a:srgbClr val="0B2D83"/>
                </a:solidFill>
              </a:rPr>
              <a:t>случаев полностью излечиваются.</a:t>
            </a: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1017654" y="2618370"/>
            <a:ext cx="6481763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altLang="ru-RU" sz="1400" dirty="0">
                <a:solidFill>
                  <a:srgbClr val="0B2D83"/>
                </a:solidFill>
              </a:rPr>
              <a:t>Статистика выживаемости после лечения</a:t>
            </a:r>
            <a:endParaRPr lang="en-US" altLang="ru-RU" sz="1400" dirty="0">
              <a:solidFill>
                <a:srgbClr val="0B2D83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4772" y="833735"/>
            <a:ext cx="89439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Главный онколог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РФ Давыдов М.И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«Любой рак на начальной стадии поддается лечению"</a:t>
            </a:r>
          </a:p>
          <a:p>
            <a:endParaRPr lang="ru-RU" sz="1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41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46366</TotalTime>
  <Words>2830</Words>
  <Application>Microsoft Office PowerPoint</Application>
  <PresentationFormat>Экран (4:3)</PresentationFormat>
  <Paragraphs>548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«Управляй здоровьем!»  Страховая программа для оказания помощи при онкологических заболеваниях и других критических рисках</vt:lpstr>
      <vt:lpstr>Факты и проблематика</vt:lpstr>
      <vt:lpstr>Проблематика и факты</vt:lpstr>
      <vt:lpstr>С какими проблемами  сталкивается человек, получивший диагноз  «онкологическое заболевание»?</vt:lpstr>
      <vt:lpstr>С чем сталкивается пациент (1 из 2)</vt:lpstr>
      <vt:lpstr>С чем сталкивается пациент (2 из 2)</vt:lpstr>
      <vt:lpstr>Сокращение финансирование здравоохранения в 2014-2016гг.</vt:lpstr>
      <vt:lpstr>Статистика</vt:lpstr>
      <vt:lpstr>Немного статистики</vt:lpstr>
      <vt:lpstr>Презентация PowerPoint</vt:lpstr>
      <vt:lpstr>Новый продукт  «Управляй здоровьем!» позволяет получить эту помощь!</vt:lpstr>
      <vt:lpstr>Продукт «Управляй здоровьем!» гарантирует</vt:lpstr>
      <vt:lpstr>Сервис 1: информирование о ежегодном обследовании</vt:lpstr>
      <vt:lpstr>Сервис 2: бесплатное «Второе мнение»</vt:lpstr>
      <vt:lpstr>Сервис 3: помощь в организации лечения</vt:lpstr>
      <vt:lpstr>Сервис 4: страховая выплата</vt:lpstr>
      <vt:lpstr>Как такое возможно?!</vt:lpstr>
      <vt:lpstr>Новый сервис для клиентов</vt:lpstr>
      <vt:lpstr>Нашим сервисом мы решаем проблемы пациентов!</vt:lpstr>
      <vt:lpstr>Как работает продукт «Управляй здоровьем!»</vt:lpstr>
      <vt:lpstr>Основные характеристики продукта</vt:lpstr>
      <vt:lpstr>Факторы успешности продаж</vt:lpstr>
      <vt:lpstr>Стоимость продукта</vt:lpstr>
      <vt:lpstr>Стоимость продукта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Sizyakov</dc:creator>
  <cp:lastModifiedBy>demeshko</cp:lastModifiedBy>
  <cp:revision>3032</cp:revision>
  <cp:lastPrinted>2014-01-29T14:02:45Z</cp:lastPrinted>
  <dcterms:created xsi:type="dcterms:W3CDTF">2011-12-18T16:13:11Z</dcterms:created>
  <dcterms:modified xsi:type="dcterms:W3CDTF">2015-08-12T10:42:24Z</dcterms:modified>
</cp:coreProperties>
</file>